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8" r:id="rId7"/>
    <p:sldId id="262" r:id="rId8"/>
    <p:sldId id="263" r:id="rId9"/>
    <p:sldId id="285" r:id="rId10"/>
    <p:sldId id="270" r:id="rId11"/>
    <p:sldId id="269" r:id="rId12"/>
    <p:sldId id="286" r:id="rId13"/>
    <p:sldId id="297" r:id="rId14"/>
    <p:sldId id="299" r:id="rId15"/>
    <p:sldId id="301" r:id="rId16"/>
    <p:sldId id="303" r:id="rId17"/>
    <p:sldId id="282" r:id="rId18"/>
    <p:sldId id="283" r:id="rId19"/>
    <p:sldId id="264" r:id="rId20"/>
    <p:sldId id="273" r:id="rId21"/>
    <p:sldId id="272" r:id="rId22"/>
    <p:sldId id="293" r:id="rId23"/>
    <p:sldId id="288" r:id="rId24"/>
    <p:sldId id="287" r:id="rId25"/>
    <p:sldId id="295" r:id="rId26"/>
    <p:sldId id="265" r:id="rId27"/>
    <p:sldId id="290" r:id="rId28"/>
    <p:sldId id="305" r:id="rId29"/>
    <p:sldId id="306" r:id="rId30"/>
    <p:sldId id="307" r:id="rId31"/>
    <p:sldId id="30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убенец" initials="Л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2724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853F-4259-48B8-B847-A2614C03E91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37B853F-4259-48B8-B847-A2614C03E919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F41394-E55E-4852-BE1D-6A454B2C85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jpeg"/><Relationship Id="rId2" Type="http://schemas.openxmlformats.org/officeDocument/2006/relationships/hyperlink" Target="http://images.yandex.ru/yandsearch?p=7&amp;text=%D1%84%D0%BE%D1%82%D0%BE%20%D0%BC%D1%83%D0%B7%D0%B5%D0%B9%20%D1%81%D0%BB%D0%B0%D0%B2%D1%8B%20%D1%80%D0%B5%D1%81%D0%BF%D1%83%D0%B1%D0%BB%D0%B8%D0%BA%D0%B0%20%D0%BA%D0%B0%D1%80%D0%B0%D1%87%D0%B0%D0%B5%D0%B2%D0%BE-%D1%87%D0%B5%D1%80%D0%BA%D0%B5%D1%81%D0%B8%D1%8F&amp;noreask=1&amp;img_url=http://psgp.ru/assets/images/userimages/27-iyunya-2011-500(2).JPG&amp;pos=215&amp;rpt=simage&amp;lr=110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s.yandex.ru/yandsearch?p=7&amp;text=%D1%84%D0%BE%D1%82%D0%BE%20%D0%BC%D1%83%D0%B7%D0%B5%D0%B9%20%D1%81%D0%BB%D0%B0%D0%B2%D1%8B%20%D1%80%D0%B5%D1%81%D0%BF%D1%83%D0%B1%D0%BB%D0%B8%D0%BA%D0%B0%20%D0%BA%D0%B0%D1%80%D0%B0%D1%87%D0%B0%D0%B5%D0%B2%D0%BE-%D1%87%D0%B5%D1%80%D0%BA%D0%B5%D1%81%D0%B8%D1%8F&amp;noreask=1&amp;img_url=http://psgp.ru/assets/images/userimages/27-iyunya-2011-500.JPG&amp;pos=220&amp;rpt=simage&amp;lr=1101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3%D0%BE%D1%80%D0%BD%D0%BE%D1%81%D1%82%D1%80%D0%B5%D0%BB%D0%BA%D0%BE%D0%B2%D0%B0%D1%8F%20%D0%B4%D0%B8%D0%B2%D0%B8%D0%B7%D0%B8%D1%8F%20%D1%8D%D0%B4%D0%B5%D0%BB%D1%8C%D0%B2%D0%B5%D0%B9%D1%81&amp;noreask=1&amp;img_url=http://de.academic.ru/pictures/dewiki/71/Gebirgsjaeger_abzeichen_deutschland.jpg&amp;pos=5&amp;rpt=simage&amp;lr=11018" TargetMode="External"/><Relationship Id="rId2" Type="http://schemas.openxmlformats.org/officeDocument/2006/relationships/hyperlink" Target="http://ru.wikipedia.org/wiki/%D0%AD%D0%B4%D0%B5%D0%BB%D1%8C%D0%B2%D0%B5%D0%B9%D1%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4.jpeg"/><Relationship Id="rId7" Type="http://schemas.openxmlformats.org/officeDocument/2006/relationships/hyperlink" Target="http://images.yandex.ru/yandsearch?p=2&amp;text=%D0%B3%D0%B5%D0%BE%D1%80%D0%B3%D0%B8%D0%B5%D0%B2%D1%81%D0%BA%D0%B0%D1%8F%20%D0%BB%D0%B5%D0%BD%D1%82%D0%BE%D1%87%D0%BA%D0%B0&amp;noreask=1&amp;img_url=http://img-fotki.yandex.ru/get/4401/127495935.18/0_5c551_4f637e62_XL&amp;pos=84&amp;rpt=simage&amp;lr=11018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1&amp;text=%D1%84%D0%BE%D1%82%D0%BE%20%D1%80%D0%B5%D1%81%D0%BF%D1%83%D0%B1%D0%BB%D0%B8%D0%BA%D0%B0%20%D0%BA%D0%B0%D1%80%D0%B0%D1%87%D0%B0%D0%B5%D0%B2%D0%BE-%D1%87%D0%B5%D1%80%D0%BA%D0%B5%D1%81%D0%B8%D1%8F%20%D0%B2%20%D0%B3%D0%BE%D0%B4%D1%8B%20%D0%B2%D0%B5%D0%BB%D0%B8%D0%BA%D0%BE%D0%B9%20%D0%BE%D1%82%D0%B5%D1%87%D0%B5%D1%81%D1%82%D0%B2%D0%B5%D0%BD%D0%BD%D0%BE%D0%B9%20%D0%B2%D0%BE%D0%B9%D0%BD%D1%8B&amp;noreask=1&amp;img_url=http://www.onru.ru/media/core/mediapool/1e0bvg.jpg&amp;pos=56&amp;rpt=simage&amp;lr=110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text=%D1%84%D0%BE%D1%82%D0%BE%20%D1%80%D0%B5%D1%81%D0%BF%D1%83%D0%B1%D0%BB%D0%B8%D0%BA%D0%B0%20%D0%BA%D0%B0%D1%80%D0%B0%D1%87%D0%B0%D0%B5%D0%B2%D0%BE-%D1%87%D0%B5%D1%80%D0%BA%D0%B5%D1%81%D0%B8%D1%8F%20%D0%B2%20%D0%B3%D0%BE%D0%B4%D1%8B%20%D0%B2%D0%B5%D0%BB%D0%B8%D0%BA%D0%BE%D0%B9%20%D0%BE%D1%82%D0%B5%D1%87%D0%B5%D1%81%D1%82%D0%B2%D0%B5%D0%BD%D0%BD%D0%BE%D0%B9%20%D0%B2%D0%BE%D0%B9%D0%BD%D1%8B&amp;noreask=1&amp;img_url=http://savok.name/uploads/vov/259.jpg&amp;pos=3&amp;rpt=simage&amp;lr=110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1%84%D0%BE%D1%82%D0%BE%20%D0%BC%D1%83%D0%B7%D0%B5%D0%B9%20%20%D0%B2%D0%BE%D0%B2%20%D0%BD%D0%B0%D0%BB%D1%8C%D1%87%D0%B8%D0%BA&amp;img_url=http://victory.rusarchives.ru/img/photos/24_big.jpg&amp;pos=2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p=2&amp;text=%D1%84%D0%BE%D1%82%D0%BE%20%D0%B7%D0%B0%D1%89%D0%B8%D1%82%D0%BD%D0%B8%D0%BA%D0%B8%20%D0%BF%D0%B5%D1%80%D0%B5%D0%B2%D0%B0%D0%BB%D0%BE%D0%B2%20%D0%BA%D0%B0%D0%B2%D0%BA%D0%B0%D0%B7%D0%B0%20%D1%80%D0%B5%D1%81%D0%BF%D1%83%D0%B1%D0%BB%D0%B8%D0%BA%D0%B0%20%D0%BA%D0%B0%D1%80%D0%B0%D1%87%D0%B0%D0%B5%D0%B2%D0%BE-%D1%87%D0%B5%D1%80%D0%BA%D0%B5%D1%81%D0%B8%D1%8F&amp;img_url=http://geophoto.ru/mediumlib/anan030037m.jpg&amp;pos=76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1%84%D0%BE%D1%82%D0%BE%20%D0%B3%D0%BE%D1%80%D0%B0%20%D1%8D%D0%BB%D1%8C%D0%B1%D1%80%D1%83%D1%81&amp;img_url=http://pics.livejournal.com/oleg_leusenko/pic/002wzfb7&amp;pos=14&amp;rpt=sim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jpeg"/><Relationship Id="rId2" Type="http://schemas.openxmlformats.org/officeDocument/2006/relationships/hyperlink" Target="http://images.yandex.ru/yandsearch?text=%D1%84%D0%BE%D1%82%D0%BE%20%D0%B2%D0%BE%D0%B5%D0%BD%D0%BD%D0%BE-%D1%81%D1%83%D1%85%D1%83%D0%BC%D1%81%D0%BA%D0%B0%D1%8F%20%D0%B4%D0%BE%D1%80%D0%BE%D0%B3%D0%B0&amp;img_url=http://img-fotki.yandex.ru/get/4417/36131991.7/0_a4163_d4dfb40_-1-S&amp;pos=14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p=1&amp;text=%D1%84%D0%BE%D1%82%D0%BE%20%20%D0%B1%D0%BE%D0%B8%20%D0%B7%D0%B0%20%D0%BF%D0%B5%D1%80%D0%B5%D0%B2%D0%B0%D0%BB%D1%8B%20%D0%BA%D0%B0%D0%B2%D0%BA%D0%B0%D0%B7%D0%B0&amp;img_url=http://www.istorya.ru/book/ww2/img/tmp11B-118.jpg&amp;pos=30&amp;rpt=sima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3%D0%B5%D0%BE%D1%80%D0%B3%D0%B8%D0%B5%D0%B2%D1%81%D0%BA%D0%B0%D1%8F%20%D0%BB%D0%B5%D0%BD%D1%82%D0%BE%D1%87%D0%BA%D0%B0&amp;noreask=1&amp;img_url=http://img1.liveinternet.ru/images/attach/c/1/74/788/74788537_2942023_youremember11.jpg&amp;pos=39&amp;rpt=simage&amp;lr=110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880319"/>
          </a:xfrm>
        </p:spPr>
        <p:txBody>
          <a:bodyPr>
            <a:normAutofit/>
          </a:bodyPr>
          <a:lstStyle/>
          <a:p>
            <a:r>
              <a:rPr lang="ru-RU" dirty="0" smtClean="0"/>
              <a:t>77-летию  </a:t>
            </a:r>
            <a:r>
              <a:rPr lang="ru-RU" dirty="0" smtClean="0"/>
              <a:t>Битвы за Кавказ посвящается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im7-tub-ru.yandex.net/i?id=398952205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5157192"/>
            <a:ext cx="1362075" cy="1428750"/>
          </a:xfrm>
          <a:prstGeom prst="rect">
            <a:avLst/>
          </a:prstGeom>
          <a:noFill/>
        </p:spPr>
      </p:pic>
      <p:pic>
        <p:nvPicPr>
          <p:cNvPr id="28676" name="Picture 4" descr="http://gtrkkchr.ru/uploads/posts/2012-09/1348147854_memoria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1628800"/>
            <a:ext cx="3795850" cy="3130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/>
          <a:lstStyle/>
          <a:p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445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По данным штаба партизанского движения, партизаны провели с августа1942 г. 36 боев, уничтожив 1700 вражеских солдат. Потери партизан оцениваются в 230 чел.</a:t>
            </a:r>
          </a:p>
          <a:p>
            <a:pPr>
              <a:buNone/>
            </a:pPr>
            <a:r>
              <a:rPr lang="ru-RU" dirty="0" smtClean="0"/>
              <a:t>В августе 1942 г. партизанский отряд „Мститель" навязал егерям из дивизии „Эдельвейс" жестокий бой на </a:t>
            </a:r>
            <a:r>
              <a:rPr lang="ru-RU" dirty="0" err="1" smtClean="0"/>
              <a:t>Гоначхирской</a:t>
            </a:r>
            <a:r>
              <a:rPr lang="ru-RU" dirty="0" smtClean="0"/>
              <a:t> поляне. Враг понес большие потери. Взорвав мосты, партизанский отряд через перевал </a:t>
            </a:r>
            <a:r>
              <a:rPr lang="ru-RU" dirty="0" err="1" smtClean="0"/>
              <a:t>Алибек</a:t>
            </a:r>
            <a:r>
              <a:rPr lang="ru-RU" dirty="0" smtClean="0"/>
              <a:t> ушел к </a:t>
            </a:r>
            <a:r>
              <a:rPr lang="ru-RU" dirty="0" err="1" smtClean="0"/>
              <a:t>Марухскому</a:t>
            </a:r>
            <a:r>
              <a:rPr lang="ru-RU" dirty="0" smtClean="0"/>
              <a:t> перевалу на соединение с частями 394-й дивизии.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http://im7-tub-ru.yandex.net/i?id=398952205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Главной задачей партизан </a:t>
            </a:r>
          </a:p>
          <a:p>
            <a:pPr>
              <a:buNone/>
            </a:pPr>
            <a:r>
              <a:rPr lang="ru-RU" dirty="0" smtClean="0"/>
              <a:t>была отрезать снабжение </a:t>
            </a:r>
          </a:p>
          <a:p>
            <a:pPr>
              <a:buNone/>
            </a:pPr>
            <a:r>
              <a:rPr lang="ru-RU" dirty="0" smtClean="0"/>
              <a:t>гитлеровских частей, </a:t>
            </a:r>
          </a:p>
          <a:p>
            <a:pPr>
              <a:buNone/>
            </a:pPr>
            <a:r>
              <a:rPr lang="ru-RU" dirty="0" smtClean="0"/>
              <a:t>ведущих бои на Главном </a:t>
            </a:r>
          </a:p>
          <a:p>
            <a:pPr>
              <a:buNone/>
            </a:pPr>
            <a:r>
              <a:rPr lang="ru-RU" dirty="0" smtClean="0"/>
              <a:t>Кавказском  Хребте, </a:t>
            </a:r>
          </a:p>
          <a:p>
            <a:pPr>
              <a:buNone/>
            </a:pPr>
            <a:r>
              <a:rPr lang="ru-RU" dirty="0" smtClean="0"/>
              <a:t>от их баз снабжения.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Музей Славы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Защитникам перевалов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Кавказа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im0-tub-ru.yandex.net/i?id=519019157-2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29309" y="908720"/>
            <a:ext cx="4014691" cy="3888432"/>
          </a:xfrm>
          <a:prstGeom prst="rect">
            <a:avLst/>
          </a:prstGeom>
          <a:noFill/>
        </p:spPr>
      </p:pic>
      <p:pic>
        <p:nvPicPr>
          <p:cNvPr id="21508" name="Picture 4" descr="http://im6-tub-ru.yandex.net/i?id=519523447-2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4509120"/>
            <a:ext cx="2448272" cy="2199400"/>
          </a:xfrm>
          <a:prstGeom prst="rect">
            <a:avLst/>
          </a:prstGeom>
          <a:noFill/>
        </p:spPr>
      </p:pic>
      <p:pic>
        <p:nvPicPr>
          <p:cNvPr id="7170" name="Picture 2" descr="http://im7-tub-ru.yandex.net/i?id=398952205-6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31840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452048" cy="1171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Музей-памятник защитникам перевалов Кавказа в годы Великой отечественной войны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3010" name="Picture 2" descr="http://wkavkaz.ru/book/tda/risunok02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700808"/>
            <a:ext cx="7347604" cy="4722980"/>
          </a:xfrm>
          <a:prstGeom prst="rect">
            <a:avLst/>
          </a:prstGeom>
          <a:noFill/>
        </p:spPr>
      </p:pic>
      <p:pic>
        <p:nvPicPr>
          <p:cNvPr id="43012" name="Picture 4" descr="http://im7-tub-ru.yandex.net/i?id=398952205-6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81925" y="1556792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6632"/>
            <a:ext cx="8856984" cy="66247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58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/>
              <a:t>Блиндаж -  </a:t>
            </a:r>
            <a:r>
              <a:rPr lang="ru-RU" dirty="0" err="1"/>
              <a:t>архыз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836712"/>
            <a:ext cx="8928992" cy="5832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77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856984" cy="6408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03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03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Победа над  дивизией “Эдельвейс”.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страшной схватке на ледниках были побеждены такие сильные враги, как гитлеровские альпийские стрелки — это делает еще большей славу наших бойцов.</a:t>
            </a:r>
          </a:p>
          <a:p>
            <a:pPr>
              <a:buNone/>
            </a:pPr>
            <a:r>
              <a:rPr lang="ru-RU" dirty="0" smtClean="0"/>
              <a:t>Эмблема дивизии «Эдельвейс» — </a:t>
            </a:r>
          </a:p>
          <a:p>
            <a:pPr>
              <a:buNone/>
            </a:pPr>
            <a:r>
              <a:rPr lang="ru-RU" dirty="0" smtClean="0"/>
              <a:t>цветок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Эдельвейс"/>
              </a:rPr>
              <a:t>эдельвейса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dirty="0" smtClean="0"/>
              <a:t>на зелёном фоне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im0-tub-ru.yandex.net/i?id=48007766-3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4155558"/>
            <a:ext cx="2736304" cy="2614304"/>
          </a:xfrm>
          <a:prstGeom prst="rect">
            <a:avLst/>
          </a:prstGeom>
          <a:noFill/>
        </p:spPr>
      </p:pic>
      <p:pic>
        <p:nvPicPr>
          <p:cNvPr id="3076" name="Picture 4" descr="http://im7-tub-ru.yandex.net/i?id=398952205-61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81925" y="1124744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</a:t>
            </a:r>
            <a:r>
              <a:rPr lang="ru-RU" dirty="0" err="1" smtClean="0"/>
              <a:t>историии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 плане операции «Эдельвейс», подписанном Гитлером, был специальный пункт о покорении Эльбруса и установлении на нем фашистских флагов. Всех солдат, поднявшихся на вершину, которую намеревались назвать именем фюрера, наградили железными крестами. Были изготовлены специальные жетоны с контурами горы и надписью </a:t>
            </a:r>
          </a:p>
          <a:p>
            <a:pPr>
              <a:buNone/>
            </a:pPr>
            <a:r>
              <a:rPr lang="ru-RU" dirty="0" smtClean="0"/>
              <a:t>                    «Пик Гитлера».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4" name="Picture 6" descr="http://mucsn-fsin.ru/wp-content/uploads/2012/07/%D0%9C%D0%B5%D0%B4%D0%B0%D0%BB%D1%8C-%D0%B3%D0%BE%D1%80%D0%BD%D1%8B%D1%85-%D1%81%D1%82%D1%80%D0%B5%D0%BB%D0%BA%D0%BE%D0%B2-%D0%97%D0%B0-%D0%B1%D0%B8%D1%82%D0%B2%D1%83-%D0%BD%D0%B0-%D0%9A%D0%B0%D0%B2%D0%BA%D0%B0%D0%B7%D0%B52-150x1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76256" y="4797152"/>
            <a:ext cx="1800200" cy="1800200"/>
          </a:xfrm>
          <a:prstGeom prst="rect">
            <a:avLst/>
          </a:prstGeom>
          <a:noFill/>
        </p:spPr>
      </p:pic>
      <p:pic>
        <p:nvPicPr>
          <p:cNvPr id="2056" name="Picture 8" descr="http://im7-tub-ru.yandex.net/i?id=398952205-6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</a:t>
            </a:r>
            <a:r>
              <a:rPr lang="ru-RU" dirty="0" err="1" smtClean="0"/>
              <a:t>историии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Летом 1942 года Теберду оккупировали немцы. Часть больных детей - испанских пионеров и детей-евреев удалось эвакуировать. За две недели до освобождения Теберды фашисты уничтожили часть детей-евреев и медицинский персонал санаториев. Сейчас на месте трагедии стоит памятник жертвам фашизма.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http://im7-tub-ru.yandex.net/i?id=398952205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77-летию  </a:t>
            </a:r>
            <a:r>
              <a:rPr lang="ru-RU" dirty="0" smtClean="0"/>
              <a:t>Битвы за Кавказ посвящается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1942- 1943 </a:t>
            </a:r>
          </a:p>
          <a:p>
            <a:pPr>
              <a:buNone/>
            </a:pPr>
            <a:r>
              <a:rPr lang="ru-RU" sz="4000" dirty="0" smtClean="0"/>
              <a:t>-одна и крупнейших битв </a:t>
            </a:r>
          </a:p>
          <a:p>
            <a:pPr>
              <a:buNone/>
            </a:pPr>
            <a:r>
              <a:rPr lang="ru-RU" sz="4000" dirty="0" smtClean="0"/>
              <a:t>Великой Отечественной </a:t>
            </a:r>
          </a:p>
          <a:p>
            <a:pPr>
              <a:buNone/>
            </a:pPr>
            <a:r>
              <a:rPr lang="ru-RU" sz="4000" dirty="0" smtClean="0"/>
              <a:t>войны. Край стал</a:t>
            </a:r>
          </a:p>
          <a:p>
            <a:pPr>
              <a:buNone/>
            </a:pPr>
            <a:r>
              <a:rPr lang="ru-RU" sz="4000" dirty="0" smtClean="0"/>
              <a:t>ареной кровопролитных боев советских войск с гитлеровскими оккупантами.     </a:t>
            </a:r>
          </a:p>
          <a:p>
            <a:pPr algn="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hax-dag.ru/fotos/shaxdag_271_211773.gif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4208" y="1412776"/>
            <a:ext cx="24482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im7-tub-ru.yandex.net/i?id=398952205-6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542925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памятника</a:t>
            </a:r>
            <a:endParaRPr lang="ru-RU" dirty="0"/>
          </a:p>
        </p:txBody>
      </p:sp>
      <p:pic>
        <p:nvPicPr>
          <p:cNvPr id="30722" name="Picture 2" descr="D:\Мои документы\Desktop\фффф\9 мая\P101037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02187"/>
            <a:ext cx="4572000" cy="4255813"/>
          </a:xfrm>
          <a:prstGeom prst="rect">
            <a:avLst/>
          </a:prstGeom>
          <a:noFill/>
        </p:spPr>
      </p:pic>
      <p:pic>
        <p:nvPicPr>
          <p:cNvPr id="30723" name="Picture 3" descr="D:\Мои документы\Desktop\фффф\9 мая\P101037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0"/>
            <a:ext cx="6192688" cy="3321758"/>
          </a:xfrm>
          <a:prstGeom prst="rect">
            <a:avLst/>
          </a:prstGeom>
          <a:noFill/>
        </p:spPr>
      </p:pic>
      <p:pic>
        <p:nvPicPr>
          <p:cNvPr id="30724" name="Picture 4" descr="D:\Мои документы\Desktop\фффф\9 мая\P10103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71458" y="3203593"/>
            <a:ext cx="4872542" cy="3654407"/>
          </a:xfrm>
          <a:prstGeom prst="rect">
            <a:avLst/>
          </a:prstGeom>
          <a:noFill/>
        </p:spPr>
      </p:pic>
      <p:pic>
        <p:nvPicPr>
          <p:cNvPr id="19458" name="Picture 2" descr="http://im7-tub-ru.yandex.net/i?id=398952205-61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568" y="1196752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Встретив решительное сопротивление на грозненском направлении, противник перегруппировал войска и прорвался на Нальчик, Орджоникидзе, где был остановлен.</a:t>
            </a:r>
          </a:p>
          <a:p>
            <a:pPr>
              <a:buNone/>
            </a:pPr>
            <a:r>
              <a:rPr lang="ru-RU" dirty="0" smtClean="0"/>
              <a:t>Разгром немецко-фашистских войск под Сталинградом перешел в общее наступление советских войск на Южном направлении. Зимой 1943 года часть немецких войск отошла на Тамань</a:t>
            </a:r>
            <a:endParaRPr lang="ru-RU" dirty="0"/>
          </a:p>
        </p:txBody>
      </p:sp>
      <p:pic>
        <p:nvPicPr>
          <p:cNvPr id="4098" name="Picture 2" descr="http://im7-tub-ru.yandex.net/i?id=398952205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На вершину!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Группа</a:t>
            </a:r>
          </a:p>
          <a:p>
            <a:pPr>
              <a:buNone/>
            </a:pPr>
            <a:r>
              <a:rPr lang="ru-RU" dirty="0" smtClean="0"/>
              <a:t>автоматчиков</a:t>
            </a:r>
            <a:endParaRPr lang="ru-RU" dirty="0"/>
          </a:p>
        </p:txBody>
      </p:sp>
      <p:pic>
        <p:nvPicPr>
          <p:cNvPr id="50178" name="Picture 2" descr="http://wkavkaz.ru/book/maruh/risunok21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500" y="-136525"/>
            <a:ext cx="4940547" cy="3277493"/>
          </a:xfrm>
          <a:prstGeom prst="rect">
            <a:avLst/>
          </a:prstGeom>
          <a:noFill/>
        </p:spPr>
      </p:pic>
      <p:pic>
        <p:nvPicPr>
          <p:cNvPr id="50180" name="Picture 4" descr="http://wkavkaz.ru/book/maruh/risunok22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3020877"/>
            <a:ext cx="5515372" cy="3837123"/>
          </a:xfrm>
          <a:prstGeom prst="rect">
            <a:avLst/>
          </a:prstGeom>
          <a:noFill/>
        </p:spPr>
      </p:pic>
      <p:pic>
        <p:nvPicPr>
          <p:cNvPr id="50182" name="Picture 6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Фото- архивы  Памятники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580526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Героям Наурского</a:t>
            </a:r>
          </a:p>
          <a:p>
            <a:pPr>
              <a:buNone/>
            </a:pPr>
            <a:r>
              <a:rPr lang="ru-RU" dirty="0" smtClean="0"/>
              <a:t>Перевала от молодёжи</a:t>
            </a:r>
          </a:p>
          <a:p>
            <a:pPr>
              <a:buNone/>
            </a:pPr>
            <a:r>
              <a:rPr lang="ru-RU" dirty="0" smtClean="0"/>
              <a:t>Одессы и Таганрога</a:t>
            </a:r>
          </a:p>
        </p:txBody>
      </p:sp>
      <p:pic>
        <p:nvPicPr>
          <p:cNvPr id="4" name="Рисунок 3" descr="http://wkavkaz.ru/book/maruh/risunok235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24744"/>
            <a:ext cx="4451368" cy="355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kavkaz.ru/book/maruh/risunok236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268760"/>
            <a:ext cx="297748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Фото- архивы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Память                  Привал перед боем</a:t>
            </a:r>
            <a:endParaRPr lang="ru-RU" dirty="0"/>
          </a:p>
        </p:txBody>
      </p:sp>
      <p:pic>
        <p:nvPicPr>
          <p:cNvPr id="4" name="Picture 4" descr="http://wkavkaz.ru/book/tda/risunok02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204864"/>
            <a:ext cx="4013872" cy="3539505"/>
          </a:xfrm>
          <a:prstGeom prst="rect">
            <a:avLst/>
          </a:prstGeom>
          <a:noFill/>
        </p:spPr>
      </p:pic>
      <p:pic>
        <p:nvPicPr>
          <p:cNvPr id="44034" name="Picture 2" descr="http://img-fotki.yandex.ru/get/6313/10706545.4b5/0_72ae0_48da85f3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1" y="2080988"/>
            <a:ext cx="5261267" cy="4588371"/>
          </a:xfrm>
          <a:prstGeom prst="rect">
            <a:avLst/>
          </a:prstGeom>
          <a:noFill/>
        </p:spPr>
      </p:pic>
      <p:pic>
        <p:nvPicPr>
          <p:cNvPr id="44036" name="Picture 4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семейного  Архива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Семеновых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Разыскиваю!</a:t>
            </a:r>
            <a:endParaRPr lang="ru-RU" dirty="0"/>
          </a:p>
        </p:txBody>
      </p:sp>
      <p:pic>
        <p:nvPicPr>
          <p:cNvPr id="52226" name="Picture 2" descr="D:\Мои документы\Desktop\фото с фронта\паспорт106052012_0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24744"/>
            <a:ext cx="2699064" cy="4326248"/>
          </a:xfrm>
          <a:prstGeom prst="rect">
            <a:avLst/>
          </a:prstGeom>
          <a:noFill/>
        </p:spPr>
      </p:pic>
      <p:pic>
        <p:nvPicPr>
          <p:cNvPr id="52228" name="Picture 4" descr="D:\Мои документы\Desktop\фото с фронта\в госпитале 33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128" y="-531440"/>
            <a:ext cx="3744416" cy="6858000"/>
          </a:xfrm>
          <a:prstGeom prst="rect">
            <a:avLst/>
          </a:prstGeom>
          <a:noFill/>
        </p:spPr>
      </p:pic>
      <p:pic>
        <p:nvPicPr>
          <p:cNvPr id="52230" name="Picture 6" descr="Ищу Кипкееву Александру Александровну: фото 41435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07704" y="4000500"/>
            <a:ext cx="3810000" cy="2857500"/>
          </a:xfrm>
          <a:prstGeom prst="rect">
            <a:avLst/>
          </a:prstGeom>
          <a:noFill/>
        </p:spPr>
      </p:pic>
      <p:pic>
        <p:nvPicPr>
          <p:cNvPr id="8" name="Picture 4" descr="http://im7-tub-ru.yandex.net/i?id=398952205-61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64288" y="5157192"/>
            <a:ext cx="1362075" cy="1428750"/>
          </a:xfrm>
          <a:prstGeom prst="rect">
            <a:avLst/>
          </a:prstGeom>
          <a:noFill/>
        </p:spPr>
      </p:pic>
      <p:pic>
        <p:nvPicPr>
          <p:cNvPr id="9" name="Picture 4" descr="http://im6-tub-ru.yandex.net/i?id=59220243-23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393471" y="2313572"/>
            <a:ext cx="1826601" cy="154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Военные     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треугольнички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семейного архива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5602" name="Picture 2" descr="D:\Мои документы\Desktop\фото с фронта\военные треугольничк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04930" y="1097360"/>
            <a:ext cx="4039070" cy="5760640"/>
          </a:xfrm>
          <a:prstGeom prst="rect">
            <a:avLst/>
          </a:prstGeom>
          <a:noFill/>
        </p:spPr>
      </p:pic>
      <p:pic>
        <p:nvPicPr>
          <p:cNvPr id="25603" name="Picture 3" descr="D:\Мои документы\Desktop\фото с фронта\письма с фронта 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412776"/>
            <a:ext cx="4896543" cy="5237696"/>
          </a:xfrm>
          <a:prstGeom prst="rect">
            <a:avLst/>
          </a:prstGeom>
          <a:noFill/>
        </p:spPr>
      </p:pic>
      <p:pic>
        <p:nvPicPr>
          <p:cNvPr id="25604" name="Picture 4" descr="D:\Мои документы\Desktop\фото с фронта\боевой привет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99792" y="1340768"/>
            <a:ext cx="2520280" cy="2808311"/>
          </a:xfrm>
          <a:prstGeom prst="rect">
            <a:avLst/>
          </a:prstGeom>
          <a:noFill/>
        </p:spPr>
      </p:pic>
      <p:pic>
        <p:nvPicPr>
          <p:cNvPr id="9218" name="Picture 2" descr="http://im7-tub-ru.yandex.net/i?id=398952205-61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Вечная слава героям!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5892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Пусть</a:t>
            </a:r>
          </a:p>
          <a:p>
            <a:pPr>
              <a:buNone/>
            </a:pPr>
            <a:r>
              <a:rPr lang="ru-RU" dirty="0" smtClean="0"/>
              <a:t> не все герои, —</a:t>
            </a:r>
          </a:p>
          <a:p>
            <a:pPr>
              <a:buNone/>
            </a:pPr>
            <a:r>
              <a:rPr lang="ru-RU" dirty="0" smtClean="0"/>
              <a:t> те, </a:t>
            </a:r>
          </a:p>
          <a:p>
            <a:pPr>
              <a:buNone/>
            </a:pPr>
            <a:r>
              <a:rPr lang="ru-RU" dirty="0" smtClean="0"/>
              <a:t>кто погибли, — </a:t>
            </a:r>
          </a:p>
          <a:p>
            <a:pPr>
              <a:buNone/>
            </a:pPr>
            <a:r>
              <a:rPr lang="ru-RU" dirty="0" smtClean="0"/>
              <a:t>павшим </a:t>
            </a:r>
          </a:p>
          <a:p>
            <a:pPr>
              <a:buNone/>
            </a:pPr>
            <a:r>
              <a:rPr lang="ru-RU" dirty="0" smtClean="0"/>
              <a:t>вечная слава! </a:t>
            </a:r>
          </a:p>
          <a:p>
            <a:pPr>
              <a:buNone/>
            </a:pPr>
            <a:r>
              <a:rPr lang="ru-RU" dirty="0" smtClean="0"/>
              <a:t>Вечная слава!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7106" name="Picture 2" descr="http://doseng.org/uploads/posts/2008-02/thumbs/1202426441_smolensk_eternal_fire.size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1988840"/>
            <a:ext cx="5457825" cy="4095750"/>
          </a:xfrm>
          <a:prstGeom prst="rect">
            <a:avLst/>
          </a:prstGeom>
          <a:noFill/>
        </p:spPr>
      </p:pic>
      <p:pic>
        <p:nvPicPr>
          <p:cNvPr id="47108" name="Picture 4" descr="http://im7-tub-ru.yandex.net/i?id=398952205-6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Более 15 тысяч воинов </a:t>
            </a:r>
            <a:r>
              <a:rPr lang="ru-RU" dirty="0" smtClean="0"/>
              <a:t>-рядовых</a:t>
            </a:r>
            <a:r>
              <a:rPr lang="ru-RU" dirty="0"/>
              <a:t> бойцов, сержантов, офицеров </a:t>
            </a:r>
            <a:r>
              <a:rPr lang="ru-RU" dirty="0" smtClean="0"/>
              <a:t>Карачаево </a:t>
            </a:r>
            <a:r>
              <a:rPr lang="ru-RU" dirty="0" err="1" smtClean="0"/>
              <a:t>Черкесии</a:t>
            </a:r>
            <a:r>
              <a:rPr lang="ru-RU" dirty="0"/>
              <a:t> награждены боевыми орденами </a:t>
            </a:r>
            <a:r>
              <a:rPr lang="ru-RU" dirty="0" smtClean="0"/>
              <a:t>и</a:t>
            </a:r>
          </a:p>
          <a:p>
            <a:r>
              <a:rPr lang="ru-RU" dirty="0"/>
              <a:t> медалями.</a:t>
            </a:r>
            <a:br>
              <a:rPr lang="ru-RU" dirty="0"/>
            </a:br>
            <a:r>
              <a:rPr lang="ru-RU" dirty="0"/>
              <a:t> </a:t>
            </a:r>
          </a:p>
          <a:p>
            <a:r>
              <a:rPr lang="ru-RU" dirty="0"/>
              <a:t>19 нашим землякам присвоено звание Героя Советского Союза. Среди них карачаевец </a:t>
            </a:r>
            <a:r>
              <a:rPr lang="ru-RU" dirty="0" err="1"/>
              <a:t>Харун</a:t>
            </a:r>
            <a:r>
              <a:rPr lang="ru-RU" dirty="0"/>
              <a:t> Богатырев, черкес Мурат Карданов, осетин Георгий </a:t>
            </a:r>
            <a:r>
              <a:rPr lang="ru-RU" dirty="0" err="1"/>
              <a:t>Бутаев,украинец</a:t>
            </a:r>
            <a:r>
              <a:rPr lang="ru-RU" dirty="0"/>
              <a:t> Сергей </a:t>
            </a:r>
            <a:r>
              <a:rPr lang="ru-RU" dirty="0" err="1"/>
              <a:t>Белан</a:t>
            </a:r>
            <a:r>
              <a:rPr lang="ru-RU" dirty="0"/>
              <a:t>, эстонец </a:t>
            </a:r>
            <a:r>
              <a:rPr lang="ru-RU" dirty="0" smtClean="0"/>
              <a:t>Иосиф</a:t>
            </a:r>
          </a:p>
          <a:p>
            <a:r>
              <a:rPr lang="ru-RU" dirty="0"/>
              <a:t> </a:t>
            </a:r>
            <a:r>
              <a:rPr lang="ru-RU" dirty="0" err="1"/>
              <a:t>Лаар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3842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</a:p>
          <a:p>
            <a:r>
              <a:rPr lang="ru-RU" dirty="0"/>
              <a:t>Три мужественных сына нашей республики </a:t>
            </a:r>
            <a:endParaRPr lang="ru-RU" dirty="0" smtClean="0"/>
          </a:p>
          <a:p>
            <a:r>
              <a:rPr lang="ru-RU" dirty="0" smtClean="0"/>
              <a:t>повторили</a:t>
            </a:r>
            <a:r>
              <a:rPr lang="ru-RU" dirty="0"/>
              <a:t> бессмертный подвиг Александра Матросова. Это – Иосиф </a:t>
            </a:r>
            <a:r>
              <a:rPr lang="ru-RU" dirty="0" err="1"/>
              <a:t>Лаар</a:t>
            </a:r>
            <a:r>
              <a:rPr lang="ru-RU" dirty="0"/>
              <a:t> из г. Черкесска; </a:t>
            </a:r>
            <a:r>
              <a:rPr lang="ru-RU" dirty="0" err="1"/>
              <a:t>Халмурза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err="1" smtClean="0"/>
              <a:t>Кумуков</a:t>
            </a:r>
            <a:r>
              <a:rPr lang="ru-RU" dirty="0"/>
              <a:t> </a:t>
            </a:r>
            <a:r>
              <a:rPr lang="ru-RU" dirty="0" err="1"/>
              <a:t>изногайского</a:t>
            </a:r>
            <a:r>
              <a:rPr lang="ru-RU" dirty="0"/>
              <a:t> аула Икон - </a:t>
            </a:r>
            <a:r>
              <a:rPr lang="ru-RU" dirty="0" err="1"/>
              <a:t>Халк</a:t>
            </a:r>
            <a:r>
              <a:rPr lang="ru-RU" dirty="0"/>
              <a:t>; карачаевский парень </a:t>
            </a:r>
            <a:r>
              <a:rPr lang="ru-RU" dirty="0" err="1"/>
              <a:t>Хызыр</a:t>
            </a:r>
            <a:r>
              <a:rPr lang="ru-RU" dirty="0"/>
              <a:t> </a:t>
            </a:r>
            <a:r>
              <a:rPr lang="ru-RU" dirty="0" err="1"/>
              <a:t>Хачиров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из</a:t>
            </a:r>
            <a:r>
              <a:rPr lang="ru-RU" dirty="0"/>
              <a:t> а. Н. </a:t>
            </a:r>
            <a:r>
              <a:rPr lang="ru-RU" dirty="0" err="1"/>
              <a:t>Мара</a:t>
            </a:r>
            <a:r>
              <a:rPr lang="ru-RU" dirty="0"/>
              <a:t>, </a:t>
            </a:r>
          </a:p>
        </p:txBody>
      </p:sp>
    </p:spTree>
    <p:extLst>
      <p:ext uri="{BB962C8B-B14F-4D97-AF65-F5344CB8AC3E}">
        <p14:creationId xmlns="" xmlns:p14="http://schemas.microsoft.com/office/powerpoint/2010/main" val="2086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     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Битва за Кавказ включала в себя ряд оборонительных и наступательных операций советских войск с 25 июля 1942 г. по 9 октября 1943 г. между рекой Дон и предгорьями Большого Кавказа, делится на оборонительный (до января 1943 г.) и наступательный период. Наступление немецко-фашистских войск началось 25 июля1942 г. </a:t>
            </a:r>
            <a:endParaRPr lang="ru-RU" dirty="0"/>
          </a:p>
        </p:txBody>
      </p:sp>
      <p:pic>
        <p:nvPicPr>
          <p:cNvPr id="1026" name="Picture 2" descr="http://im4-tub-ru.yandex.net/i?id=413543584-6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0"/>
            <a:ext cx="2600325" cy="1617390"/>
          </a:xfrm>
          <a:prstGeom prst="rect">
            <a:avLst/>
          </a:prstGeom>
          <a:noFill/>
        </p:spPr>
      </p:pic>
      <p:pic>
        <p:nvPicPr>
          <p:cNvPr id="25602" name="Picture 2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52320" y="542925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Героями Российской Федерации стали 10 </a:t>
            </a:r>
            <a:endParaRPr lang="ru-RU" dirty="0" smtClean="0"/>
          </a:p>
          <a:p>
            <a:r>
              <a:rPr lang="ru-RU" dirty="0" smtClean="0"/>
              <a:t>человек</a:t>
            </a:r>
            <a:r>
              <a:rPr lang="ru-RU" dirty="0"/>
              <a:t>. 8 наших земляков стали полными </a:t>
            </a:r>
            <a:endParaRPr lang="ru-RU" dirty="0" smtClean="0"/>
          </a:p>
          <a:p>
            <a:r>
              <a:rPr lang="ru-RU" dirty="0" smtClean="0"/>
              <a:t>кавалерами</a:t>
            </a:r>
            <a:r>
              <a:rPr lang="ru-RU" dirty="0"/>
              <a:t> орденов Славы.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Именами доблестных защитников </a:t>
            </a:r>
            <a:r>
              <a:rPr lang="ru-RU" dirty="0" smtClean="0"/>
              <a:t>нашей</a:t>
            </a:r>
          </a:p>
          <a:p>
            <a:r>
              <a:rPr lang="ru-RU" dirty="0"/>
              <a:t> Родины, наших земляков названы улицы</a:t>
            </a:r>
            <a:r>
              <a:rPr lang="ru-RU" dirty="0" smtClean="0"/>
              <a:t>,</a:t>
            </a:r>
          </a:p>
          <a:p>
            <a:r>
              <a:rPr lang="ru-RU" dirty="0"/>
              <a:t> школы по всей Карачаево-Черкесии.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744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b="1" dirty="0" smtClean="0"/>
              <a:t>                           ПАМЯТЬ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b="1" dirty="0" smtClean="0"/>
              <a:t>                                                </a:t>
            </a:r>
            <a:endParaRPr lang="ru-RU" dirty="0"/>
          </a:p>
          <a:p>
            <a:r>
              <a:rPr lang="ru-RU" dirty="0"/>
              <a:t> </a:t>
            </a:r>
            <a:r>
              <a:rPr lang="ru-RU" sz="11200" dirty="0" smtClean="0"/>
              <a:t>·  </a:t>
            </a:r>
            <a:r>
              <a:rPr lang="ru-RU" sz="11200" dirty="0"/>
              <a:t>Читайте имена на обелисках,</a:t>
            </a:r>
          </a:p>
          <a:p>
            <a:r>
              <a:rPr lang="ru-RU" sz="11200" dirty="0"/>
              <a:t>Героев много в этих списках.</a:t>
            </a:r>
          </a:p>
          <a:p>
            <a:r>
              <a:rPr lang="ru-RU" sz="11200" dirty="0"/>
              <a:t>Остановите плавный бег машин.</a:t>
            </a:r>
          </a:p>
          <a:p>
            <a:r>
              <a:rPr lang="ru-RU" sz="11200" dirty="0"/>
              <a:t>Остановите быстрого коня,</a:t>
            </a:r>
          </a:p>
          <a:p>
            <a:r>
              <a:rPr lang="ru-RU" sz="11200" dirty="0"/>
              <a:t>И поклонитесь доблести былинной,</a:t>
            </a:r>
          </a:p>
          <a:p>
            <a:r>
              <a:rPr lang="ru-RU" sz="11200" dirty="0"/>
              <a:t>Багряным всплеском Вечного огня!</a:t>
            </a:r>
          </a:p>
          <a:p>
            <a:r>
              <a:rPr lang="ru-RU" sz="11200" dirty="0"/>
              <a:t>И в заповедные минуты эти,</a:t>
            </a:r>
          </a:p>
          <a:p>
            <a:r>
              <a:rPr lang="ru-RU" sz="11200" dirty="0"/>
              <a:t>Без громких слов подумайте о них:</a:t>
            </a:r>
          </a:p>
          <a:p>
            <a:r>
              <a:rPr lang="ru-RU" sz="11200" dirty="0"/>
              <a:t>Не потому ли живы мы на свете –</a:t>
            </a:r>
          </a:p>
          <a:p>
            <a:r>
              <a:rPr lang="ru-RU" sz="11200" dirty="0"/>
              <a:t>Что их сегодня нет в живых?!</a:t>
            </a:r>
          </a:p>
          <a:p>
            <a:r>
              <a:rPr lang="ru-RU" sz="112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03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отход на Южное и Юго-Восточное  направление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4162"/>
            <a:ext cx="8686800" cy="530383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endParaRPr lang="ru-RU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ysClr val="windowText" lastClr="000000"/>
                </a:solidFill>
              </a:rPr>
              <a:t>Был создан Северокавказский фронт (С.М. Буденный, с мая 1943 г. — генерал полковник Петров И.Е.) и Закавказский фронт (генерал И.В. Тюленев). Войска отступали к предгорьям западной части Большого Кавказа. Немецкая армия к сентябрю вышла к Новороссийску.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17410" name="Picture 2" descr="http://im3-tub-ru.yandex.net/i?id=313240096-5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980728"/>
            <a:ext cx="3816424" cy="2448272"/>
          </a:xfrm>
          <a:prstGeom prst="rect">
            <a:avLst/>
          </a:prstGeom>
          <a:noFill/>
        </p:spPr>
      </p:pic>
      <p:pic>
        <p:nvPicPr>
          <p:cNvPr id="24578" name="Picture 2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08304" y="1484784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решительное сопротивление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72815"/>
            <a:ext cx="5131296" cy="482453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Немецкая армия к сентябрю вышла к Новороссийску. Встретив решительное сопротивление на грозненском направлении, противник перегруппировал войска и прорвался на Нальчик, Орджоникидзе, где был остановлен. </a:t>
            </a:r>
            <a:endParaRPr lang="ru-RU" dirty="0"/>
          </a:p>
        </p:txBody>
      </p:sp>
      <p:pic>
        <p:nvPicPr>
          <p:cNvPr id="29698" name="Picture 2" descr="http://im5-tub-ru.yandex.net/i?id=409429805-6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1340768"/>
            <a:ext cx="3491880" cy="3528392"/>
          </a:xfrm>
          <a:prstGeom prst="rect">
            <a:avLst/>
          </a:prstGeom>
          <a:noFill/>
        </p:spPr>
      </p:pic>
      <p:pic>
        <p:nvPicPr>
          <p:cNvPr id="23554" name="Picture 2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24328" y="5085184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ПАРТИЗАНСКОЕ    ДВИЖЕНИЕ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территории Карачаево-Черкесии действовали партизанские отряды.</a:t>
            </a:r>
          </a:p>
          <a:p>
            <a:pPr>
              <a:buNone/>
            </a:pPr>
            <a:r>
              <a:rPr lang="ru-RU" dirty="0" smtClean="0"/>
              <a:t> В августе 1942 г. их было 14, руководили партизанами первые секретари </a:t>
            </a:r>
            <a:r>
              <a:rPr lang="ru-RU" dirty="0" err="1" smtClean="0"/>
              <a:t>Карачаевска</a:t>
            </a:r>
            <a:r>
              <a:rPr lang="ru-RU" dirty="0" smtClean="0"/>
              <a:t> и Черкесска В.М. Романчук и Г.М. Воробьев. </a:t>
            </a:r>
            <a:endParaRPr lang="ru-RU" dirty="0"/>
          </a:p>
        </p:txBody>
      </p:sp>
      <p:pic>
        <p:nvPicPr>
          <p:cNvPr id="22530" name="Picture 2" descr="http://im6-tub-ru.yandex.net/i?id=547354755-1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4149080"/>
            <a:ext cx="3024336" cy="2520280"/>
          </a:xfrm>
          <a:prstGeom prst="rect">
            <a:avLst/>
          </a:prstGeom>
          <a:noFill/>
        </p:spPr>
      </p:pic>
      <p:pic>
        <p:nvPicPr>
          <p:cNvPr id="8194" name="Picture 2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81925" y="332656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Непокорённый    </a:t>
            </a:r>
            <a:r>
              <a:rPr lang="ru-RU" dirty="0" err="1" smtClean="0"/>
              <a:t>кавказ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Несмотря на совершенное гитлеровцами восхождение на Эльбрус и водружение на восточной вершине флага со свастикой, Кавказ так и остался </a:t>
            </a:r>
          </a:p>
          <a:p>
            <a:pPr>
              <a:buNone/>
            </a:pPr>
            <a:r>
              <a:rPr lang="ru-RU" dirty="0" smtClean="0"/>
              <a:t>непокоренным.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8674" name="Picture 2" descr="http://im6-tub-ru.yandex.net/i?id=80651237-0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068960"/>
            <a:ext cx="3851920" cy="3789040"/>
          </a:xfrm>
          <a:prstGeom prst="rect">
            <a:avLst/>
          </a:prstGeom>
          <a:noFill/>
        </p:spPr>
      </p:pic>
      <p:pic>
        <p:nvPicPr>
          <p:cNvPr id="22530" name="Picture 2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Бои за перевалы </a:t>
            </a:r>
            <a:r>
              <a:rPr lang="ru-RU" dirty="0" err="1" smtClean="0"/>
              <a:t>кавказа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районе аула </a:t>
            </a:r>
            <a:r>
              <a:rPr lang="ru-RU" dirty="0" err="1" smtClean="0"/>
              <a:t>Хурзук</a:t>
            </a:r>
            <a:r>
              <a:rPr lang="ru-RU" dirty="0" smtClean="0"/>
              <a:t> советские части вели оборонительные бои. Ожесточенные сражения развернулись и на Военно-Сухумской дороге. </a:t>
            </a:r>
            <a:endParaRPr lang="ru-RU" dirty="0"/>
          </a:p>
        </p:txBody>
      </p:sp>
      <p:pic>
        <p:nvPicPr>
          <p:cNvPr id="27650" name="Picture 2" descr="http://im4-tub-ru.yandex.net/i?id=408745545-2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0685" y="3068960"/>
            <a:ext cx="4377126" cy="3789040"/>
          </a:xfrm>
          <a:prstGeom prst="rect">
            <a:avLst/>
          </a:prstGeom>
          <a:noFill/>
        </p:spPr>
      </p:pic>
      <p:pic>
        <p:nvPicPr>
          <p:cNvPr id="27656" name="Picture 8" descr="http://im8-tub-ru.yandex.net/i?id=23756475-0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3717032"/>
            <a:ext cx="3600400" cy="2652886"/>
          </a:xfrm>
          <a:prstGeom prst="rect">
            <a:avLst/>
          </a:prstGeom>
          <a:noFill/>
        </p:spPr>
      </p:pic>
      <p:pic>
        <p:nvPicPr>
          <p:cNvPr id="21506" name="Picture 2" descr="http://im7-tub-ru.yandex.net/i?id=398952205-61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781925" y="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Отряд «МСИТИТЕЛЬ»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/>
              <a:t>                      На левом берегу реки </a:t>
            </a:r>
            <a:r>
              <a:rPr lang="ru-RU" dirty="0" err="1" smtClean="0"/>
              <a:t>Гоначхир</a:t>
            </a:r>
            <a:r>
              <a:rPr lang="ru-RU" dirty="0" smtClean="0"/>
              <a:t>                      установлены памятники </a:t>
            </a:r>
          </a:p>
          <a:p>
            <a:pPr algn="r">
              <a:buNone/>
            </a:pPr>
            <a:r>
              <a:rPr lang="ru-RU" dirty="0" smtClean="0"/>
              <a:t>  партизанам отряда</a:t>
            </a:r>
          </a:p>
          <a:p>
            <a:pPr algn="r">
              <a:buNone/>
            </a:pPr>
            <a:r>
              <a:rPr lang="ru-RU" dirty="0" smtClean="0"/>
              <a:t>                      "Мститель", сражавшимся здесь</a:t>
            </a:r>
          </a:p>
          <a:p>
            <a:pPr algn="r">
              <a:buNone/>
            </a:pPr>
            <a:r>
              <a:rPr lang="ru-RU" dirty="0" smtClean="0"/>
              <a:t>                           с фашистами в августе                   1942г.</a:t>
            </a:r>
            <a:endParaRPr lang="ru-RU" dirty="0"/>
          </a:p>
        </p:txBody>
      </p:sp>
      <p:pic>
        <p:nvPicPr>
          <p:cNvPr id="41986" name="Picture 2" descr="http://os1.i.ua/3/1/8039465_6b3fe18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743200" cy="4095750"/>
          </a:xfrm>
          <a:prstGeom prst="rect">
            <a:avLst/>
          </a:prstGeom>
          <a:noFill/>
        </p:spPr>
      </p:pic>
      <p:pic>
        <p:nvPicPr>
          <p:cNvPr id="5" name="Рисунок 4" descr="http://wkavkaz.ru/book/maruh/risunok236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073543"/>
            <a:ext cx="3978324" cy="278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http://im7-tub-ru.yandex.net/i?id=398952205-6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8064" y="5229200"/>
            <a:ext cx="13620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513</TotalTime>
  <Words>654</Words>
  <Application>Microsoft Office PowerPoint</Application>
  <PresentationFormat>Экран (4:3)</PresentationFormat>
  <Paragraphs>118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77-летию  Битвы за Кавказ посвящается</vt:lpstr>
      <vt:lpstr>77-летию  Битвы за Кавказ посвящается</vt:lpstr>
      <vt:lpstr>Из       истории</vt:lpstr>
      <vt:lpstr> отход на Южное и Юго-Восточное  направление</vt:lpstr>
      <vt:lpstr>решительное сопротивление</vt:lpstr>
      <vt:lpstr>ПАРТИЗАНСКОЕ    ДВИЖЕНИЕ</vt:lpstr>
      <vt:lpstr>Непокорённый    кавказ</vt:lpstr>
      <vt:lpstr>Бои за перевалы кавказа</vt:lpstr>
      <vt:lpstr>                              Отряд «МСИТИТЕЛЬ»</vt:lpstr>
      <vt:lpstr>Из истории</vt:lpstr>
      <vt:lpstr>Память </vt:lpstr>
      <vt:lpstr>Музей-памятник защитникам перевалов Кавказа в годы Великой отечественной войны</vt:lpstr>
      <vt:lpstr>Слайд 13</vt:lpstr>
      <vt:lpstr>Блиндаж -  архыз</vt:lpstr>
      <vt:lpstr>Слайд 15</vt:lpstr>
      <vt:lpstr>Слайд 16</vt:lpstr>
      <vt:lpstr>Победа над  дивизией “Эдельвейс”.</vt:lpstr>
      <vt:lpstr>Из историии</vt:lpstr>
      <vt:lpstr>Из историии</vt:lpstr>
      <vt:lpstr>У памятника</vt:lpstr>
      <vt:lpstr>Из  истории</vt:lpstr>
      <vt:lpstr>Слайд 22</vt:lpstr>
      <vt:lpstr>Фото- архивы  Памятники</vt:lpstr>
      <vt:lpstr>Фото- архивы</vt:lpstr>
      <vt:lpstr>Из семейного  Архива Семеновых </vt:lpstr>
      <vt:lpstr>Военные      «треугольнички»  из семейного архива</vt:lpstr>
      <vt:lpstr>Вечная слава героям! </vt:lpstr>
      <vt:lpstr>Слайд 28</vt:lpstr>
      <vt:lpstr>Слайд 29</vt:lpstr>
      <vt:lpstr>Слайд 30</vt:lpstr>
      <vt:lpstr>                            ПАМЯТЬ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Карачаево-Черкесия в годы   Великой Отечественной                              войны</dc:title>
  <dc:creator>Admin</dc:creator>
  <cp:lastModifiedBy>тамара</cp:lastModifiedBy>
  <cp:revision>55</cp:revision>
  <dcterms:created xsi:type="dcterms:W3CDTF">2013-01-19T17:49:59Z</dcterms:created>
  <dcterms:modified xsi:type="dcterms:W3CDTF">2020-10-02T11:40:29Z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1074120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