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ms-powerpoint.presentation.macroEnabled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65" r:id="rId5"/>
    <p:sldId id="259" r:id="rId6"/>
    <p:sldId id="260" r:id="rId7"/>
    <p:sldId id="273" r:id="rId8"/>
    <p:sldId id="271" r:id="rId9"/>
    <p:sldId id="261" r:id="rId10"/>
    <p:sldId id="266" r:id="rId11"/>
    <p:sldId id="262" r:id="rId12"/>
    <p:sldId id="263" r:id="rId13"/>
    <p:sldId id="264" r:id="rId14"/>
    <p:sldId id="270" r:id="rId15"/>
    <p:sldId id="274" r:id="rId1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>
        <p:scale>
          <a:sx n="90" d="100"/>
          <a:sy n="90" d="100"/>
        </p:scale>
        <p:origin x="-2244" y="-54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32BEB4-49CA-4FD9-BF78-9F1587238F3A}" type="datetimeFigureOut">
              <a:rPr lang="ru-RU" smtClean="0"/>
              <a:pPr/>
              <a:t>03.12.2020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687850-91CA-4FDB-98D5-2D1421F557B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ransition spd="slow" advClick="0" advTm="6000">
    <p:wipe/>
  </p:transition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32BEB4-49CA-4FD9-BF78-9F1587238F3A}" type="datetimeFigureOut">
              <a:rPr lang="ru-RU" smtClean="0"/>
              <a:pPr/>
              <a:t>03.12.2020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687850-91CA-4FDB-98D5-2D1421F557B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 advClick="0" advTm="6000">
    <p:wipe/>
  </p:transition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32BEB4-49CA-4FD9-BF78-9F1587238F3A}" type="datetimeFigureOut">
              <a:rPr lang="ru-RU" smtClean="0"/>
              <a:pPr/>
              <a:t>03.12.2020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687850-91CA-4FDB-98D5-2D1421F557B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 advClick="0" advTm="6000">
    <p:wipe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32BEB4-49CA-4FD9-BF78-9F1587238F3A}" type="datetimeFigureOut">
              <a:rPr lang="ru-RU" smtClean="0"/>
              <a:pPr/>
              <a:t>03.12.2020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687850-91CA-4FDB-98D5-2D1421F557B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ransition spd="slow" advClick="0" advTm="6000">
    <p:wipe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32BEB4-49CA-4FD9-BF78-9F1587238F3A}" type="datetimeFigureOut">
              <a:rPr lang="ru-RU" smtClean="0"/>
              <a:pPr/>
              <a:t>03.12.2020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687850-91CA-4FDB-98D5-2D1421F557B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 advClick="0" advTm="6000">
    <p:wipe/>
  </p:transition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32BEB4-49CA-4FD9-BF78-9F1587238F3A}" type="datetimeFigureOut">
              <a:rPr lang="ru-RU" smtClean="0"/>
              <a:pPr/>
              <a:t>03.12.2020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687850-91CA-4FDB-98D5-2D1421F557B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ransition spd="slow" advClick="0" advTm="6000">
    <p:wipe/>
  </p:transition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32BEB4-49CA-4FD9-BF78-9F1587238F3A}" type="datetimeFigureOut">
              <a:rPr lang="ru-RU" smtClean="0"/>
              <a:pPr/>
              <a:t>03.12.2020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687850-91CA-4FDB-98D5-2D1421F557B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ransition spd="slow" advClick="0" advTm="6000">
    <p:wipe/>
  </p:transition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32BEB4-49CA-4FD9-BF78-9F1587238F3A}" type="datetimeFigureOut">
              <a:rPr lang="ru-RU" smtClean="0"/>
              <a:pPr/>
              <a:t>03.12.2020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687850-91CA-4FDB-98D5-2D1421F557B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 advClick="0" advTm="6000">
    <p:wipe/>
  </p:transition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32BEB4-49CA-4FD9-BF78-9F1587238F3A}" type="datetimeFigureOut">
              <a:rPr lang="ru-RU" smtClean="0"/>
              <a:pPr/>
              <a:t>03.12.2020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687850-91CA-4FDB-98D5-2D1421F557B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 advClick="0" advTm="6000">
    <p:wipe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32BEB4-49CA-4FD9-BF78-9F1587238F3A}" type="datetimeFigureOut">
              <a:rPr lang="ru-RU" smtClean="0"/>
              <a:pPr/>
              <a:t>03.12.2020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687850-91CA-4FDB-98D5-2D1421F557B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 advClick="0" advTm="6000">
    <p:wipe/>
  </p:transition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32BEB4-49CA-4FD9-BF78-9F1587238F3A}" type="datetimeFigureOut">
              <a:rPr lang="ru-RU" smtClean="0"/>
              <a:pPr/>
              <a:t>03.12.2020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687850-91CA-4FDB-98D5-2D1421F557B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ransition spd="slow" advClick="0" advTm="6000">
    <p:wipe/>
  </p:transition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932BEB4-49CA-4FD9-BF78-9F1587238F3A}" type="datetimeFigureOut">
              <a:rPr lang="ru-RU" smtClean="0"/>
              <a:pPr/>
              <a:t>03.12.2020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36687850-91CA-4FDB-98D5-2D1421F557B7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 spd="slow" advClick="0" advTm="6000">
    <p:wipe/>
  </p:transition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 idx="4294967295"/>
          </p:nvPr>
        </p:nvSpPr>
        <p:spPr>
          <a:xfrm>
            <a:off x="1115616" y="1196752"/>
            <a:ext cx="6552728" cy="3671888"/>
          </a:xfrm>
        </p:spPr>
        <p:txBody>
          <a:bodyPr/>
          <a:lstStyle/>
          <a:p>
            <a:pPr marL="182880" indent="0" algn="l">
              <a:buNone/>
            </a:pPr>
            <a:r>
              <a:rPr lang="ru-RU" sz="5400" dirty="0" smtClean="0"/>
              <a:t>3 декабря –</a:t>
            </a:r>
            <a:r>
              <a:rPr lang="ru-RU" sz="5400" dirty="0" smtClean="0">
                <a:solidFill>
                  <a:srgbClr val="C00000"/>
                </a:solidFill>
              </a:rPr>
              <a:t>День неизвестного солдата в России</a:t>
            </a:r>
            <a:endParaRPr lang="ru-RU" sz="5400" dirty="0">
              <a:solidFill>
                <a:srgbClr val="C00000"/>
              </a:solidFill>
            </a:endParaRPr>
          </a:p>
        </p:txBody>
      </p:sp>
      <p:sp>
        <p:nvSpPr>
          <p:cNvPr id="3" name="AutoShape 2" descr="Картинки по запросу 3 декабря - день неизвестного солдата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6147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b="9894"/>
          <a:stretch/>
        </p:blipFill>
        <p:spPr bwMode="auto">
          <a:xfrm>
            <a:off x="4067944" y="4077072"/>
            <a:ext cx="4104456" cy="23775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356646049"/>
      </p:ext>
    </p:extLst>
  </p:cSld>
  <p:clrMapOvr>
    <a:masterClrMapping/>
  </p:clrMapOvr>
  <p:transition spd="slow" advClick="0" advTm="6000">
    <p:wip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289787" y="394658"/>
            <a:ext cx="655272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b="1" dirty="0"/>
              <a:t>В декабре 1997 года у Могилы Неизвестного Солдата был установлен постоянный пост почетного караула.</a:t>
            </a:r>
          </a:p>
        </p:txBody>
      </p:sp>
      <p:pic>
        <p:nvPicPr>
          <p:cNvPr id="7170" name="Picture 2" descr="http://elanskie-vesti.ru/media/cache/ca/4c/7f/89/ca4c7f891a759debd45dfc6a5337fb3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89526" y="1974324"/>
            <a:ext cx="6953250" cy="4638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4095901546"/>
      </p:ext>
    </p:extLst>
  </p:cSld>
  <p:clrMapOvr>
    <a:masterClrMapping/>
  </p:clrMapOvr>
  <p:transition spd="slow" advClick="0" advTm="6000">
    <p:wip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http://moscowsteps.com/wp-content/blog/300415/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193415" y="1503265"/>
            <a:ext cx="6947925" cy="52109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025457" y="-21918"/>
            <a:ext cx="728384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b="1" dirty="0"/>
              <a:t>Справа от вечного огня вдоль </a:t>
            </a:r>
            <a:r>
              <a:rPr lang="ru-RU" sz="2400" b="1"/>
              <a:t>кремлевской </a:t>
            </a:r>
            <a:r>
              <a:rPr lang="ru-RU" sz="2400" b="1" smtClean="0"/>
              <a:t>стены </a:t>
            </a:r>
            <a:r>
              <a:rPr lang="ru-RU" sz="2400" b="1" dirty="0"/>
              <a:t>установлены блоки с названиями городов-героев: Сталинград, Керчь, Киев, Ленинград, Минск, Мурманск, ...</a:t>
            </a:r>
          </a:p>
        </p:txBody>
      </p:sp>
    </p:spTree>
    <p:extLst>
      <p:ext uri="{BB962C8B-B14F-4D97-AF65-F5344CB8AC3E}">
        <p14:creationId xmlns:p14="http://schemas.microsoft.com/office/powerpoint/2010/main" xmlns="" val="3883536778"/>
      </p:ext>
    </p:extLst>
  </p:cSld>
  <p:clrMapOvr>
    <a:masterClrMapping/>
  </p:clrMapOvr>
  <p:transition spd="slow" advClick="0" advTm="6000">
    <p:wip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http://www.topnews24.ru/uploads/posts/2014-11/1415182008_neizvestnyy-soldat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187624" y="548680"/>
            <a:ext cx="7058713" cy="53881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458866999"/>
      </p:ext>
    </p:extLst>
  </p:cSld>
  <p:clrMapOvr>
    <a:masterClrMapping/>
  </p:clrMapOvr>
  <p:transition spd="slow" advClick="0" advTm="6000">
    <p:wip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img11.nnm.me/5/c/0/e/2/050965832db3157ed225e431c85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43608" y="836712"/>
            <a:ext cx="7461445" cy="47964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418303040"/>
      </p:ext>
    </p:extLst>
  </p:cSld>
  <p:clrMapOvr>
    <a:masterClrMapping/>
  </p:clrMapOvr>
  <p:transition spd="slow" advClick="0" advTm="6000">
    <p:wip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http://www.torange.ru/photo/14/13/%D0%9C%D0%BE%D0%B3%D0%B8%D0%BB%D0%B0-%D0%BD%D0%B5%D0%B8%D0%B7%D0%B2%D0%B5%D1%81%D1%82%D0%BD%D0%BE%D0%B3%D0%BE-%D1%81%D0%BE%D0%BB%D0%B4%D0%B0%D1%82%D0%B0-1353592454_78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3696"/>
          <a:stretch/>
        </p:blipFill>
        <p:spPr bwMode="auto">
          <a:xfrm>
            <a:off x="323528" y="350874"/>
            <a:ext cx="8448938" cy="61024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175683875"/>
      </p:ext>
    </p:extLst>
  </p:cSld>
  <p:clrMapOvr>
    <a:masterClrMapping/>
  </p:clrMapOvr>
  <p:transition spd="slow" advClick="0" advTm="6000">
    <p:wip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835696" y="1772816"/>
            <a:ext cx="711444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Автор: </a:t>
            </a:r>
            <a:r>
              <a:rPr lang="ru-RU" dirty="0" err="1" smtClean="0"/>
              <a:t>Загирова</a:t>
            </a:r>
            <a:r>
              <a:rPr lang="ru-RU" dirty="0" smtClean="0"/>
              <a:t> Т.М.– </a:t>
            </a:r>
            <a:r>
              <a:rPr lang="ru-RU" dirty="0" smtClean="0"/>
              <a:t>учитель истории </a:t>
            </a:r>
            <a:r>
              <a:rPr lang="ru-RU" dirty="0" smtClean="0"/>
              <a:t>МКОУ «</a:t>
            </a:r>
            <a:r>
              <a:rPr lang="ru-RU" dirty="0" err="1" smtClean="0"/>
              <a:t>Штульская</a:t>
            </a:r>
            <a:r>
              <a:rPr lang="ru-RU" dirty="0" smtClean="0"/>
              <a:t> ООШ»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177852132"/>
      </p:ext>
    </p:extLst>
  </p:cSld>
  <p:clrMapOvr>
    <a:masterClrMapping/>
  </p:clrMapOvr>
  <p:transition spd="slow" advClick="0" advTm="6000">
    <p:wip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2627784" y="1340768"/>
            <a:ext cx="4916016" cy="2865472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445433" y="132572"/>
            <a:ext cx="6624736" cy="66799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1463469150"/>
      </p:ext>
    </p:extLst>
  </p:cSld>
  <p:clrMapOvr>
    <a:masterClrMapping/>
  </p:clrMapOvr>
  <p:transition spd="slow" advClick="0" advTm="6000">
    <p:wip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043608" y="260648"/>
            <a:ext cx="7344816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" indent="0" algn="just">
              <a:buNone/>
            </a:pPr>
            <a:r>
              <a:rPr lang="ru-RU" sz="2400" b="1" dirty="0" smtClean="0"/>
              <a:t>Праздник    День   Неизвестного   Солдата отмечается  в память  о российских  и советских воинах, погибших в боевых действиях на территории нашей страны или за ее пределами. Решение об его учреждении было принято Госдумой в октябре 2014 года, а соответствующий указ был подписан президентом РФ 5 ноября 2014 года.</a:t>
            </a:r>
            <a:br>
              <a:rPr lang="ru-RU" sz="2400" b="1" dirty="0" smtClean="0"/>
            </a:br>
            <a:endParaRPr lang="ru-RU" sz="2400" b="1" dirty="0"/>
          </a:p>
        </p:txBody>
      </p:sp>
      <p:pic>
        <p:nvPicPr>
          <p:cNvPr id="4100" name="Picture 4" descr="http://ivolin.ru/wp-content/uploads/2014/12/1504162_807208245991928_5208123198418903206_o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12807"/>
          <a:stretch/>
        </p:blipFill>
        <p:spPr bwMode="auto">
          <a:xfrm>
            <a:off x="2051720" y="3429000"/>
            <a:ext cx="5184577" cy="30137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016656097"/>
      </p:ext>
    </p:extLst>
  </p:cSld>
  <p:clrMapOvr>
    <a:masterClrMapping/>
  </p:clrMapOvr>
  <p:transition spd="slow" advClick="0" advTm="6000">
    <p:wip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27584" y="117693"/>
            <a:ext cx="7632848" cy="67403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/>
              <a:t>ФЕДЕРАЛЬНЫЙ ЗАКОН</a:t>
            </a:r>
          </a:p>
          <a:p>
            <a:r>
              <a:rPr lang="ru-RU" sz="2400" dirty="0"/>
              <a:t>О ВНЕСЕНИИ ИЗМЕНЕНИЙ В СТАТЬЮ 1.1 ФЕДЕРАЛЬНОГО ЗАКОНА «О ДНЯХ ВОИНСКОЙ СЛАВЫ И ПАМЯТНЫХ ДАТАХ РОССИИ»</a:t>
            </a:r>
          </a:p>
          <a:p>
            <a:r>
              <a:rPr lang="ru-RU" sz="2400" dirty="0"/>
              <a:t>Принят Государственной Думой 24 октября 2014 года</a:t>
            </a:r>
          </a:p>
          <a:p>
            <a:r>
              <a:rPr lang="ru-RU" sz="2400" dirty="0"/>
              <a:t>Одобрен Советом Федерации 29 октября 2014 года</a:t>
            </a:r>
          </a:p>
          <a:p>
            <a:r>
              <a:rPr lang="ru-RU" sz="2400" dirty="0"/>
              <a:t>Статья 1</a:t>
            </a:r>
          </a:p>
          <a:p>
            <a:r>
              <a:rPr lang="ru-RU" sz="2400" dirty="0"/>
              <a:t>Внести в статью 1.1 Федерального закона от 13 марта 1995 года N 32-ФЗ «О днях воинской славы и памятных датах России»… следующие изменения:</a:t>
            </a:r>
          </a:p>
          <a:p>
            <a:r>
              <a:rPr lang="ru-RU" sz="2400" dirty="0"/>
              <a:t>1) дополнить новым абзацем четырнадцатым следующего содержания:</a:t>
            </a:r>
          </a:p>
          <a:p>
            <a:r>
              <a:rPr lang="ru-RU" sz="2400" dirty="0"/>
              <a:t>«3 декабря - День Неизвестного Солдата;»;</a:t>
            </a:r>
          </a:p>
          <a:p>
            <a:r>
              <a:rPr lang="ru-RU" sz="2400" dirty="0"/>
              <a:t>Президент Российской Федерации</a:t>
            </a:r>
          </a:p>
          <a:p>
            <a:r>
              <a:rPr lang="ru-RU" sz="2400" dirty="0"/>
              <a:t>В.ПУТИН</a:t>
            </a:r>
          </a:p>
          <a:p>
            <a:r>
              <a:rPr lang="ru-RU" sz="2400" dirty="0"/>
              <a:t>Москва, Кремль, 4 ноября 2014 года</a:t>
            </a:r>
          </a:p>
          <a:p>
            <a:r>
              <a:rPr lang="ru-RU" sz="2400" dirty="0"/>
              <a:t>N </a:t>
            </a:r>
            <a:r>
              <a:rPr lang="ru-RU" sz="2400" dirty="0" smtClean="0"/>
              <a:t>340-ФЗ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xmlns="" val="644775967"/>
      </p:ext>
    </p:extLst>
  </p:cSld>
  <p:clrMapOvr>
    <a:masterClrMapping/>
  </p:clrMapOvr>
  <p:transition spd="slow" advClick="0" advTm="6000">
    <p:wip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4294967295"/>
          </p:nvPr>
        </p:nvSpPr>
        <p:spPr>
          <a:xfrm>
            <a:off x="611560" y="227633"/>
            <a:ext cx="7992888" cy="4281487"/>
          </a:xfrm>
        </p:spPr>
        <p:txBody>
          <a:bodyPr>
            <a:noAutofit/>
          </a:bodyPr>
          <a:lstStyle/>
          <a:p>
            <a:pPr marL="45720" indent="0" algn="just">
              <a:buNone/>
            </a:pPr>
            <a:r>
              <a:rPr lang="ru-RU" sz="2400" b="1" dirty="0">
                <a:solidFill>
                  <a:schemeClr val="tx1"/>
                </a:solidFill>
              </a:rPr>
              <a:t>По мнению </a:t>
            </a:r>
            <a:r>
              <a:rPr lang="ru-RU" sz="2400" b="1" dirty="0" smtClean="0">
                <a:solidFill>
                  <a:schemeClr val="tx1"/>
                </a:solidFill>
              </a:rPr>
              <a:t>   </a:t>
            </a:r>
            <a:r>
              <a:rPr lang="ru-RU" sz="2400" b="1" dirty="0" err="1" smtClean="0">
                <a:solidFill>
                  <a:schemeClr val="tx1"/>
                </a:solidFill>
              </a:rPr>
              <a:t>законотворцев</a:t>
            </a:r>
            <a:r>
              <a:rPr lang="ru-RU" sz="2400" b="1" dirty="0">
                <a:solidFill>
                  <a:schemeClr val="tx1"/>
                </a:solidFill>
              </a:rPr>
              <a:t>, </a:t>
            </a:r>
            <a:r>
              <a:rPr lang="ru-RU" sz="2400" b="1" dirty="0" smtClean="0">
                <a:solidFill>
                  <a:schemeClr val="tx1"/>
                </a:solidFill>
              </a:rPr>
              <a:t> установление данной  </a:t>
            </a:r>
            <a:r>
              <a:rPr lang="ru-RU" sz="2400" b="1" dirty="0">
                <a:solidFill>
                  <a:schemeClr val="tx1"/>
                </a:solidFill>
              </a:rPr>
              <a:t>памятной </a:t>
            </a:r>
            <a:r>
              <a:rPr lang="ru-RU" sz="2400" b="1" dirty="0" smtClean="0">
                <a:solidFill>
                  <a:schemeClr val="tx1"/>
                </a:solidFill>
              </a:rPr>
              <a:t> даты  «</a:t>
            </a:r>
            <a:r>
              <a:rPr lang="ru-RU" sz="2400" b="1" dirty="0">
                <a:solidFill>
                  <a:schemeClr val="tx1"/>
                </a:solidFill>
              </a:rPr>
              <a:t>обосновывается необходимостью </a:t>
            </a:r>
            <a:r>
              <a:rPr lang="ru-RU" sz="2400" b="1" dirty="0" smtClean="0">
                <a:solidFill>
                  <a:schemeClr val="tx1"/>
                </a:solidFill>
              </a:rPr>
              <a:t>  увековечения   памяти</a:t>
            </a:r>
            <a:r>
              <a:rPr lang="ru-RU" sz="2400" b="1" dirty="0">
                <a:solidFill>
                  <a:schemeClr val="tx1"/>
                </a:solidFill>
              </a:rPr>
              <a:t>, воинской </a:t>
            </a:r>
            <a:r>
              <a:rPr lang="ru-RU" sz="2400" b="1" dirty="0" smtClean="0">
                <a:solidFill>
                  <a:schemeClr val="tx1"/>
                </a:solidFill>
              </a:rPr>
              <a:t>   доблести   и   </a:t>
            </a:r>
            <a:r>
              <a:rPr lang="ru-RU" sz="2400" b="1" dirty="0">
                <a:solidFill>
                  <a:schemeClr val="tx1"/>
                </a:solidFill>
              </a:rPr>
              <a:t>бессмертного великого подвига российских и советских воинов, </a:t>
            </a:r>
            <a:r>
              <a:rPr lang="ru-RU" sz="2400" b="1" dirty="0" smtClean="0">
                <a:solidFill>
                  <a:schemeClr val="tx1"/>
                </a:solidFill>
              </a:rPr>
              <a:t> погибших </a:t>
            </a:r>
            <a:r>
              <a:rPr lang="ru-RU" sz="2400" b="1" dirty="0">
                <a:solidFill>
                  <a:schemeClr val="tx1"/>
                </a:solidFill>
              </a:rPr>
              <a:t>в боевых действиях на </a:t>
            </a:r>
            <a:r>
              <a:rPr lang="ru-RU" sz="2400" b="1" dirty="0" smtClean="0">
                <a:solidFill>
                  <a:schemeClr val="tx1"/>
                </a:solidFill>
              </a:rPr>
              <a:t>территории   </a:t>
            </a:r>
            <a:r>
              <a:rPr lang="ru-RU" sz="2400" b="1" dirty="0">
                <a:solidFill>
                  <a:schemeClr val="tx1"/>
                </a:solidFill>
              </a:rPr>
              <a:t>нашей </a:t>
            </a:r>
            <a:r>
              <a:rPr lang="ru-RU" sz="2400" b="1" dirty="0" smtClean="0">
                <a:solidFill>
                  <a:schemeClr val="tx1"/>
                </a:solidFill>
              </a:rPr>
              <a:t>  страны   или  за  ее </a:t>
            </a:r>
            <a:r>
              <a:rPr lang="ru-RU" sz="2400" b="1" dirty="0">
                <a:solidFill>
                  <a:schemeClr val="tx1"/>
                </a:solidFill>
              </a:rPr>
              <a:t>пределами, чье имя осталось неизвестным», а также это будет </a:t>
            </a:r>
            <a:r>
              <a:rPr lang="ru-RU" sz="2400" b="1" dirty="0" smtClean="0">
                <a:solidFill>
                  <a:schemeClr val="tx1"/>
                </a:solidFill>
              </a:rPr>
              <a:t>    способствовать укреплению </a:t>
            </a:r>
            <a:r>
              <a:rPr lang="ru-RU" sz="2400" b="1" dirty="0">
                <a:solidFill>
                  <a:schemeClr val="tx1"/>
                </a:solidFill>
              </a:rPr>
              <a:t>патриотического сознания.</a:t>
            </a:r>
            <a:br>
              <a:rPr lang="ru-RU" sz="2400" b="1" dirty="0">
                <a:solidFill>
                  <a:schemeClr val="tx1"/>
                </a:solidFill>
              </a:rPr>
            </a:br>
            <a:r>
              <a:rPr lang="ru-RU" sz="2400" b="1" dirty="0"/>
              <a:t/>
            </a:r>
            <a:br>
              <a:rPr lang="ru-RU" sz="2400" b="1" dirty="0"/>
            </a:br>
            <a:endParaRPr lang="ru-RU" sz="2400" b="1" dirty="0"/>
          </a:p>
        </p:txBody>
      </p:sp>
      <p:sp>
        <p:nvSpPr>
          <p:cNvPr id="2" name="AutoShape 2" descr="Картинки по запросу 3 декабря - день неизвестного солдата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771800" y="3614113"/>
            <a:ext cx="4464496" cy="29601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30149394"/>
      </p:ext>
    </p:extLst>
  </p:cSld>
  <p:clrMapOvr>
    <a:masterClrMapping/>
  </p:clrMapOvr>
  <p:transition spd="slow" advClick="0" advTm="6000">
    <p:wip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27584" y="204011"/>
            <a:ext cx="7560840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b="1" dirty="0"/>
              <a:t>Дата для праздника – 3 декабря – была выбрана в связи с тем, что в этот день в 1966 году, в ознаменование 25-й годовщины разгрома немецких войск под Москвой, </a:t>
            </a:r>
            <a:r>
              <a:rPr lang="ru-RU" sz="2400" b="1" dirty="0" smtClean="0"/>
              <a:t>у стен Московского Кремля в Александровском саду</a:t>
            </a:r>
            <a:r>
              <a:rPr lang="ru-RU" sz="2400" dirty="0"/>
              <a:t> </a:t>
            </a:r>
            <a:r>
              <a:rPr lang="ru-RU" sz="2400" b="1" dirty="0" smtClean="0"/>
              <a:t>был </a:t>
            </a:r>
            <a:r>
              <a:rPr lang="ru-RU" sz="2400" b="1" dirty="0"/>
              <a:t>торжественно погребен прах Неизвестного солдата, перенесенный с места кровопролитных боев — 41-го километра Ленинградского шоссе.</a:t>
            </a:r>
            <a:r>
              <a:rPr lang="ru-RU" sz="2400" b="1" dirty="0" smtClean="0"/>
              <a:t/>
            </a:r>
            <a:br>
              <a:rPr lang="ru-RU" sz="2400" b="1" dirty="0" smtClean="0"/>
            </a:br>
            <a:r>
              <a:rPr lang="ru-RU" sz="2400" dirty="0" smtClean="0"/>
              <a:t/>
            </a:r>
            <a:br>
              <a:rPr lang="ru-RU" sz="2400" dirty="0" smtClean="0"/>
            </a:br>
            <a:endParaRPr lang="ru-RU" dirty="0"/>
          </a:p>
        </p:txBody>
      </p:sp>
      <p:pic>
        <p:nvPicPr>
          <p:cNvPr id="5122" name="Picture 2" descr="хоронят Неизвестного солдата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475656" y="3356992"/>
            <a:ext cx="6086423" cy="32872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74364275"/>
      </p:ext>
    </p:extLst>
  </p:cSld>
  <p:clrMapOvr>
    <a:masterClrMapping/>
  </p:clrMapOvr>
  <p:transition spd="slow" advClick="0" advTm="6000">
    <p:wip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https://upload.wikimedia.org/wikipedia/ru/thumb/d/dd/%D0%A4%D0%BE%D1%82%D0%BE20_Vdovenco.jpg/300px-%D0%A4%D0%BE%D1%82%D0%BE20_Vdovenco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403648" y="1412776"/>
            <a:ext cx="6615736" cy="47412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291136" y="219821"/>
            <a:ext cx="684076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/>
              <a:t>Перенос праха неизвестного солдата, </a:t>
            </a:r>
            <a:endParaRPr lang="ru-RU" sz="2400" b="1" dirty="0" smtClean="0"/>
          </a:p>
          <a:p>
            <a:pPr algn="ctr"/>
            <a:r>
              <a:rPr lang="ru-RU" sz="2400" b="1" dirty="0" smtClean="0"/>
              <a:t>Москва </a:t>
            </a:r>
            <a:r>
              <a:rPr lang="ru-RU" sz="2400" b="1" dirty="0"/>
              <a:t>3 декабря 1966 года</a:t>
            </a:r>
          </a:p>
        </p:txBody>
      </p:sp>
    </p:spTree>
    <p:extLst>
      <p:ext uri="{BB962C8B-B14F-4D97-AF65-F5344CB8AC3E}">
        <p14:creationId xmlns:p14="http://schemas.microsoft.com/office/powerpoint/2010/main" xmlns="" val="1479970792"/>
      </p:ext>
    </p:extLst>
  </p:cSld>
  <p:clrMapOvr>
    <a:masterClrMapping/>
  </p:clrMapOvr>
  <p:transition spd="slow" advClick="0" advTm="6000">
    <p:wip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http://im0.kommersant.ru/Issues.photo/CORP/2013/12/02/KOG_135477_00002_2_t218_09315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95536" y="1196752"/>
            <a:ext cx="8451408" cy="47495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2339752" y="404664"/>
            <a:ext cx="503054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/>
              <a:t>У могилы Неизвестного солдата</a:t>
            </a:r>
            <a:endParaRPr lang="ru-RU" sz="2400" b="1" dirty="0"/>
          </a:p>
        </p:txBody>
      </p:sp>
    </p:spTree>
    <p:extLst>
      <p:ext uri="{BB962C8B-B14F-4D97-AF65-F5344CB8AC3E}">
        <p14:creationId xmlns:p14="http://schemas.microsoft.com/office/powerpoint/2010/main" xmlns="" val="624148395"/>
      </p:ext>
    </p:extLst>
  </p:cSld>
  <p:clrMapOvr>
    <a:masterClrMapping/>
  </p:clrMapOvr>
  <p:transition spd="slow" advClick="0" advTm="6000">
    <p:wip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27584" y="188640"/>
            <a:ext cx="7128792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b="1" dirty="0"/>
              <a:t>8 мая 1967 года открыт мемориальный архитектурный ансамбль «Могила Неизвестного солдата».</a:t>
            </a:r>
          </a:p>
          <a:p>
            <a:pPr algn="just"/>
            <a:r>
              <a:rPr lang="ru-RU" sz="2400" b="1" dirty="0"/>
              <a:t>Вечный огонь славы, вырывающийся из середины бронзовой воинской звезды, зажжён от пламени, пылающего на Марсовом поле в Петербурге. «Имя твое неизвестно, подвиг твой бессмертен» – начертано на гранитной плите надгробья.</a:t>
            </a:r>
          </a:p>
        </p:txBody>
      </p:sp>
      <p:pic>
        <p:nvPicPr>
          <p:cNvPr id="4" name="Picture 2" descr="http://icdn.lenta.ru/images/2014/11/05/11/20141105114422800/pic_aa8abcea04a92f19de68d7e51728265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679762" y="3514361"/>
            <a:ext cx="4628542" cy="30856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628227849"/>
      </p:ext>
    </p:extLst>
  </p:cSld>
  <p:clrMapOvr>
    <a:masterClrMapping/>
  </p:clrMapOvr>
  <p:transition spd="slow" advClick="0" advTm="6000">
    <p:wip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90</TotalTime>
  <Words>378</Words>
  <Application>Microsoft Office PowerPoint</Application>
  <PresentationFormat>Экран (4:3)</PresentationFormat>
  <Paragraphs>24</Paragraphs>
  <Slides>15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Воздушный поток</vt:lpstr>
      <vt:lpstr>3 декабря –День неизвестного солдата в России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3 декабря –День неизвестного солдата в России</dc:title>
  <dc:creator>Витязевы</dc:creator>
  <cp:lastModifiedBy>тамара</cp:lastModifiedBy>
  <cp:revision>12</cp:revision>
  <dcterms:created xsi:type="dcterms:W3CDTF">2015-11-15T12:48:04Z</dcterms:created>
  <dcterms:modified xsi:type="dcterms:W3CDTF">2020-12-03T11:30:51Z</dcterms:modified>
</cp:coreProperties>
</file>