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4" r:id="rId12"/>
    <p:sldId id="262" r:id="rId13"/>
    <p:sldId id="267" r:id="rId14"/>
    <p:sldId id="265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7D23"/>
    <a:srgbClr val="E95C23"/>
    <a:srgbClr val="FFCC00"/>
    <a:srgbClr val="ACA62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0C513-EC50-42F5-8EDF-4B6901F2AB9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D2C67-E4A9-4F94-82F7-524C84B9B3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9505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3679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4439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D2C67-E4A9-4F94-82F7-524C84B9B38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0020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85860"/>
            <a:ext cx="7772400" cy="1470025"/>
          </a:xfrm>
        </p:spPr>
        <p:txBody>
          <a:bodyPr/>
          <a:lstStyle>
            <a:lvl1pPr>
              <a:defRPr lang="en-US" sz="4400" kern="12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  <a:noFill/>
        </p:spPr>
        <p:txBody>
          <a:bodyPr>
            <a:scene3d>
              <a:camera prst="perspectiveRelaxedModerately"/>
              <a:lightRig rig="threePt" dir="t"/>
            </a:scene3d>
            <a:sp3d/>
          </a:bodyPr>
          <a:lstStyle>
            <a:lvl1pPr marL="0" indent="0" algn="ctr">
              <a:buNone/>
              <a:defRPr>
                <a:solidFill>
                  <a:srgbClr val="E97D23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3071810"/>
            <a:ext cx="7772400" cy="1362075"/>
          </a:xfrm>
        </p:spPr>
        <p:txBody>
          <a:bodyPr anchor="t"/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 dirty="0">
                <a:solidFill>
                  <a:schemeClr val="accent6">
                    <a:lumMod val="50000"/>
                  </a:schemeClr>
                </a:solidFill>
                <a:effectLst>
                  <a:outerShdw blurRad="60007" dist="368300" dir="786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7158" y="1571612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2AE90-29C5-4627-8760-50F63E2E9247}" type="datetimeFigureOut">
              <a:rPr lang="ru-RU" smtClean="0"/>
              <a:pPr/>
              <a:t>13.04.2021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2327A9-8F10-4CCC-8C59-AE8ABA1DCC7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 dirty="0">
          <a:solidFill>
            <a:schemeClr val="accent6">
              <a:lumMod val="50000"/>
            </a:schemeClr>
          </a:solidFill>
          <a:effectLst>
            <a:outerShdw blurRad="60007" dist="368300" dir="7860000" sy="30000" kx="1300200" algn="ctr" rotWithShape="0">
              <a:prstClr val="black">
                <a:alpha val="32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3200" kern="1200">
          <a:solidFill>
            <a:srgbClr val="E97D2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40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>
            <a:lumMod val="50000"/>
          </a:schemeClr>
        </a:buClr>
        <a:buFontTx/>
        <a:buBlip>
          <a:blip r:embed="rId12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povarenok.ru/images/all/77645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006.radikal.ru/0803/0f/d1ebf2bc495bx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hyperlink" Target="http://2.bp.blogspot.com/_PUjYKIyEP6g/SH5EmR5YicI/AAAAAAAAAcY/hh5NctLmCn8/s400/img-thing.jpeg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andyarchive.com/images/scr/105207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hq.md/company/img/1754/01145054-866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blogues.cyberpresse.ca/lagace/wp-content/uploads/2008/06/pringles_aka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-fotki.yandex.ru/get/5307/91397454.2e1/0_80b90_deac2391_XL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hyperlink" Target="http://www.danilovbells.ru/ai/article/1893/images/07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static2.aif.ru/public/article/442/c9f9bb515f5c4d5dcba3b8e04a0fac13_big.jp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772400" cy="1470025"/>
          </a:xfrm>
        </p:spPr>
        <p:txBody>
          <a:bodyPr/>
          <a:lstStyle/>
          <a:p>
            <a:r>
              <a:rPr lang="ru-RU" sz="8000" b="1" dirty="0" smtClean="0"/>
              <a:t>Будь здоров!</a:t>
            </a:r>
            <a:endParaRPr lang="ru-RU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357562"/>
            <a:ext cx="7488832" cy="17526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Классный час в 5 классе.</a:t>
            </a:r>
          </a:p>
          <a:p>
            <a:r>
              <a:rPr lang="ru-RU" sz="3600" b="1" dirty="0" smtClean="0"/>
              <a:t>Кл. руководитель – </a:t>
            </a:r>
            <a:r>
              <a:rPr lang="ru-RU" sz="3600" b="1" dirty="0" err="1" smtClean="0"/>
              <a:t>Сайдумова</a:t>
            </a:r>
            <a:r>
              <a:rPr lang="ru-RU" sz="3600" b="1" dirty="0" smtClean="0"/>
              <a:t> Л.Ш.</a:t>
            </a:r>
            <a:endParaRPr lang="ru-RU" sz="3600" b="1" dirty="0" smtClean="0"/>
          </a:p>
          <a:p>
            <a:r>
              <a:rPr lang="ru-RU" sz="3600" b="1" dirty="0" smtClean="0"/>
              <a:t>МКОУ «</a:t>
            </a:r>
            <a:r>
              <a:rPr lang="ru-RU" sz="3600" b="1" dirty="0" err="1" smtClean="0"/>
              <a:t>Штульская</a:t>
            </a:r>
            <a:r>
              <a:rPr lang="ru-RU" sz="3600" b="1" dirty="0" smtClean="0"/>
              <a:t> ООШ»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/>
          <a:lstStyle/>
          <a:p>
            <a:r>
              <a:rPr sz="5400" b="1" smtClean="0"/>
              <a:t>Народная мудрость</a:t>
            </a:r>
            <a:endParaRPr lang="ru-RU" sz="5400" b="1" dirty="0"/>
          </a:p>
        </p:txBody>
      </p:sp>
      <p:pic>
        <p:nvPicPr>
          <p:cNvPr id="4" name="i-main-pic" descr="Картинка 0 из 1014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772816"/>
            <a:ext cx="8136904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1143000"/>
          </a:xfrm>
        </p:spPr>
        <p:txBody>
          <a:bodyPr/>
          <a:lstStyle/>
          <a:p>
            <a:r>
              <a:rPr lang="ru-RU" b="1" dirty="0" smtClean="0"/>
              <a:t>Живи с разумом – и лекарь не понадобится</a:t>
            </a:r>
            <a:endParaRPr lang="ru-RU" b="1" dirty="0"/>
          </a:p>
        </p:txBody>
      </p:sp>
      <p:pic>
        <p:nvPicPr>
          <p:cNvPr id="9" name="i-main-pic" descr="Картинка 1136 из 5937">
            <a:hlinkClick r:id="rId2" tgtFrame="_blank"/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055768" y="2420888"/>
            <a:ext cx="208823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2.bp.blogspot.com/_PUjYKIyEP6g/SH5EmR5YicI/AAAAAAAAAcY/hh5NctLmCn8/s400/img-thing.jpeg">
            <a:hlinkClick r:id="rId4" tgtFrame="_blank"/>
          </p:cNvPr>
          <p:cNvPicPr/>
          <p:nvPr/>
        </p:nvPicPr>
        <p:blipFill>
          <a:blip r:embed="rId5" cstate="print">
            <a:clrChange>
              <a:clrFrom>
                <a:srgbClr val="F8FFF3"/>
              </a:clrFrom>
              <a:clrTo>
                <a:srgbClr val="F8FF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2564904"/>
            <a:ext cx="4608512" cy="4293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ЖЕЛАЕМ ВАМ: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Не болеть</a:t>
            </a:r>
          </a:p>
          <a:p>
            <a:r>
              <a:rPr lang="ru-RU" dirty="0" smtClean="0"/>
              <a:t>2. Заниматься спортом</a:t>
            </a:r>
          </a:p>
          <a:p>
            <a:r>
              <a:rPr lang="ru-RU" dirty="0" smtClean="0"/>
              <a:t>3. Правильно питаться</a:t>
            </a:r>
          </a:p>
          <a:p>
            <a:r>
              <a:rPr lang="ru-RU" dirty="0" smtClean="0"/>
              <a:t>4. Вершить добрые дела</a:t>
            </a:r>
          </a:p>
          <a:p>
            <a:endParaRPr lang="ru-RU" dirty="0" smtClean="0"/>
          </a:p>
          <a:p>
            <a:r>
              <a:rPr lang="ru-RU" dirty="0" smtClean="0"/>
              <a:t>Т.е. вести  здоровый образ жизни!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i-main-pic" descr="Наш персонаж">
            <a:hlinkClick r:id="rId3" tgtFrame="_blank"/>
          </p:cNvPr>
          <p:cNvPicPr/>
          <p:nvPr/>
        </p:nvPicPr>
        <p:blipFill>
          <a:blip r:embed="rId4" cstate="print">
            <a:lum bright="1000" contrast="1000"/>
          </a:blip>
          <a:srcRect/>
          <a:stretch>
            <a:fillRect/>
          </a:stretch>
        </p:blipFill>
        <p:spPr bwMode="auto">
          <a:xfrm flipH="1">
            <a:off x="6819900" y="764704"/>
            <a:ext cx="2324100" cy="2914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143000"/>
          </a:xfrm>
        </p:spPr>
        <p:txBody>
          <a:bodyPr/>
          <a:lstStyle/>
          <a:p>
            <a:r>
              <a:rPr lang="ru-RU" dirty="0" smtClean="0"/>
              <a:t>Разгадайте  мини - кроссворд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2627784" y="3573016"/>
            <a:ext cx="6336704" cy="576064"/>
            <a:chOff x="611560" y="3603749"/>
            <a:chExt cx="6336704" cy="576064"/>
          </a:xfrm>
        </p:grpSpPr>
        <p:sp>
          <p:nvSpPr>
            <p:cNvPr id="14" name="Прямоугольник 13"/>
            <p:cNvSpPr/>
            <p:nvPr/>
          </p:nvSpPr>
          <p:spPr>
            <a:xfrm>
              <a:off x="611560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1187624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763688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2339752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2915816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3491880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067944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644008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220072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5796136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6372200" y="3603749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Прямоугольник 15"/>
          <p:cNvSpPr/>
          <p:nvPr/>
        </p:nvSpPr>
        <p:spPr>
          <a:xfrm>
            <a:off x="2123728" y="3645024"/>
            <a:ext cx="36004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Прямоугольная выноска 27"/>
          <p:cNvSpPr/>
          <p:nvPr/>
        </p:nvSpPr>
        <p:spPr>
          <a:xfrm>
            <a:off x="1259632" y="2348880"/>
            <a:ext cx="6120680" cy="1080120"/>
          </a:xfrm>
          <a:prstGeom prst="wedgeRectCallout">
            <a:avLst>
              <a:gd name="adj1" fmla="val 58025"/>
              <a:gd name="adj2" fmla="val -8844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Тренировка организма холодом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9" name="Улыбающееся лицо 28"/>
          <p:cNvSpPr/>
          <p:nvPr/>
        </p:nvSpPr>
        <p:spPr>
          <a:xfrm>
            <a:off x="1475656" y="3573016"/>
            <a:ext cx="504056" cy="504056"/>
          </a:xfrm>
          <a:prstGeom prst="smileyFace">
            <a:avLst/>
          </a:prstGeom>
          <a:solidFill>
            <a:srgbClr val="FFCC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2" name="Группа 41"/>
          <p:cNvGrpSpPr/>
          <p:nvPr/>
        </p:nvGrpSpPr>
        <p:grpSpPr>
          <a:xfrm>
            <a:off x="2699792" y="3645024"/>
            <a:ext cx="6120680" cy="523220"/>
            <a:chOff x="1187624" y="3630171"/>
            <a:chExt cx="7042972" cy="523220"/>
          </a:xfrm>
        </p:grpSpPr>
        <p:sp>
          <p:nvSpPr>
            <p:cNvPr id="31" name="TextBox 30"/>
            <p:cNvSpPr txBox="1"/>
            <p:nvPr/>
          </p:nvSpPr>
          <p:spPr>
            <a:xfrm>
              <a:off x="1187624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З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04744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А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567612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К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47622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А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27632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Л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390500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И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136227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В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799095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А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544820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Н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7207688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И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870556" y="3630171"/>
              <a:ext cx="3600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Е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grpSp>
        <p:nvGrpSpPr>
          <p:cNvPr id="51" name="Группа 50"/>
          <p:cNvGrpSpPr/>
          <p:nvPr/>
        </p:nvGrpSpPr>
        <p:grpSpPr>
          <a:xfrm>
            <a:off x="323528" y="4149080"/>
            <a:ext cx="4032448" cy="576064"/>
            <a:chOff x="1115616" y="4293096"/>
            <a:chExt cx="4032448" cy="576064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1115616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691680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2267744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2843808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3419872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Прямоугольник 47"/>
            <p:cNvSpPr/>
            <p:nvPr/>
          </p:nvSpPr>
          <p:spPr>
            <a:xfrm>
              <a:off x="3995936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Прямоугольник 49"/>
            <p:cNvSpPr/>
            <p:nvPr/>
          </p:nvSpPr>
          <p:spPr>
            <a:xfrm>
              <a:off x="4572000" y="4293096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2" name="Прямоугольник 51"/>
          <p:cNvSpPr/>
          <p:nvPr/>
        </p:nvSpPr>
        <p:spPr>
          <a:xfrm>
            <a:off x="4572000" y="4293096"/>
            <a:ext cx="36004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71600" y="4869160"/>
            <a:ext cx="36004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  <a:endParaRPr lang="ru-RU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Прямоугольная выноска 55"/>
          <p:cNvSpPr/>
          <p:nvPr/>
        </p:nvSpPr>
        <p:spPr>
          <a:xfrm>
            <a:off x="1259632" y="2348880"/>
            <a:ext cx="6120680" cy="1080120"/>
          </a:xfrm>
          <a:prstGeom prst="wedgeRectCallout">
            <a:avLst>
              <a:gd name="adj1" fmla="val 58214"/>
              <a:gd name="adj2" fmla="val -8844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Она является залогом здоровья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64" name="Группа 63"/>
          <p:cNvGrpSpPr/>
          <p:nvPr/>
        </p:nvGrpSpPr>
        <p:grpSpPr>
          <a:xfrm>
            <a:off x="395536" y="4149080"/>
            <a:ext cx="3960440" cy="523220"/>
            <a:chOff x="395536" y="4149080"/>
            <a:chExt cx="3960440" cy="523220"/>
          </a:xfrm>
        </p:grpSpPr>
        <p:sp>
          <p:nvSpPr>
            <p:cNvPr id="57" name="TextBox 56"/>
            <p:cNvSpPr txBox="1"/>
            <p:nvPr/>
          </p:nvSpPr>
          <p:spPr>
            <a:xfrm>
              <a:off x="395536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Ч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971600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И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547664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С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123728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Т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699792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О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275856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Т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851920" y="4149080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А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67" name="Улыбающееся лицо 66"/>
          <p:cNvSpPr/>
          <p:nvPr/>
        </p:nvSpPr>
        <p:spPr>
          <a:xfrm>
            <a:off x="5148064" y="4221088"/>
            <a:ext cx="504056" cy="504056"/>
          </a:xfrm>
          <a:prstGeom prst="smileyFace">
            <a:avLst/>
          </a:prstGeom>
          <a:solidFill>
            <a:srgbClr val="FFCC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Улыбающееся лицо 67"/>
          <p:cNvSpPr/>
          <p:nvPr/>
        </p:nvSpPr>
        <p:spPr>
          <a:xfrm>
            <a:off x="323528" y="4797152"/>
            <a:ext cx="504056" cy="504056"/>
          </a:xfrm>
          <a:prstGeom prst="smileyFace">
            <a:avLst/>
          </a:prstGeom>
          <a:solidFill>
            <a:srgbClr val="FFCC00">
              <a:alpha val="5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4" name="Группа 73"/>
          <p:cNvGrpSpPr/>
          <p:nvPr/>
        </p:nvGrpSpPr>
        <p:grpSpPr>
          <a:xfrm>
            <a:off x="1475656" y="4725144"/>
            <a:ext cx="2880320" cy="576064"/>
            <a:chOff x="1475656" y="4869160"/>
            <a:chExt cx="2880320" cy="576064"/>
          </a:xfrm>
        </p:grpSpPr>
        <p:sp>
          <p:nvSpPr>
            <p:cNvPr id="69" name="Прямоугольник 68"/>
            <p:cNvSpPr/>
            <p:nvPr/>
          </p:nvSpPr>
          <p:spPr>
            <a:xfrm>
              <a:off x="1475656" y="4869160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051720" y="4869160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2627784" y="4869160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3203848" y="4869160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3779912" y="4869160"/>
              <a:ext cx="576064" cy="576064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6" name="Прямоугольная выноска 75"/>
          <p:cNvSpPr/>
          <p:nvPr/>
        </p:nvSpPr>
        <p:spPr>
          <a:xfrm>
            <a:off x="1259632" y="2348880"/>
            <a:ext cx="6120680" cy="1080120"/>
          </a:xfrm>
          <a:prstGeom prst="wedgeRectCallout">
            <a:avLst>
              <a:gd name="adj1" fmla="val 58214"/>
              <a:gd name="adj2" fmla="val -87372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Рациональное распределение времени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82" name="Группа 81"/>
          <p:cNvGrpSpPr/>
          <p:nvPr/>
        </p:nvGrpSpPr>
        <p:grpSpPr>
          <a:xfrm>
            <a:off x="1547664" y="4725144"/>
            <a:ext cx="2808312" cy="523220"/>
            <a:chOff x="1547664" y="4797152"/>
            <a:chExt cx="2808312" cy="523220"/>
          </a:xfrm>
        </p:grpSpPr>
        <p:sp>
          <p:nvSpPr>
            <p:cNvPr id="77" name="TextBox 76"/>
            <p:cNvSpPr txBox="1"/>
            <p:nvPr/>
          </p:nvSpPr>
          <p:spPr>
            <a:xfrm>
              <a:off x="1547664" y="479715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Р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23728" y="479715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Е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699792" y="479715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Ж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275856" y="479715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И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851920" y="4797152"/>
              <a:ext cx="50405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chemeClr val="tx2">
                      <a:lumMod val="75000"/>
                    </a:schemeClr>
                  </a:solidFill>
                </a:rPr>
                <a:t>М</a:t>
              </a:r>
              <a:endParaRPr lang="ru-RU" sz="2800" b="1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</p:grpSp>
      <p:sp>
        <p:nvSpPr>
          <p:cNvPr id="83" name="Управляющая кнопка: далее 82">
            <a:hlinkClick r:id="" action="ppaction://hlinkshowjump?jump=nextslide" highlightClick="1"/>
          </p:cNvPr>
          <p:cNvSpPr/>
          <p:nvPr/>
        </p:nvSpPr>
        <p:spPr>
          <a:xfrm>
            <a:off x="8316416" y="6309320"/>
            <a:ext cx="648072" cy="432048"/>
          </a:xfrm>
          <a:prstGeom prst="actionButtonForwardNext">
            <a:avLst/>
          </a:prstGeom>
          <a:blipFill>
            <a:blip r:embed="rId5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627784" y="3573016"/>
            <a:ext cx="576064" cy="1728192"/>
          </a:xfrm>
          <a:prstGeom prst="rect">
            <a:avLst/>
          </a:prstGeom>
          <a:solidFill>
            <a:srgbClr val="FFCC00">
              <a:alpha val="32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3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2" presetClass="exit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12" presetClass="exit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Bottom)">
                                      <p:cBhvr>
                                        <p:cTn id="8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500"/>
                            </p:stCondLst>
                            <p:childTnLst>
                              <p:par>
                                <p:cTn id="8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770" decel="100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6" dur="770" decel="100000"/>
                                        <p:tgtEl>
                                          <p:spTgt spid="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8" dur="77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</p:childTnLst>
        </p:cTn>
      </p:par>
    </p:tnLst>
    <p:bldLst>
      <p:bldP spid="28" grpId="0" animBg="1"/>
      <p:bldP spid="28" grpId="1" animBg="1"/>
      <p:bldP spid="56" grpId="0" animBg="1"/>
      <p:bldP spid="56" grpId="1" animBg="1"/>
      <p:bldP spid="56" grpId="2" animBg="1"/>
      <p:bldP spid="56" grpId="3" animBg="1"/>
      <p:bldP spid="76" grpId="0" animBg="1"/>
      <p:bldP spid="76" grpId="1" animBg="1"/>
      <p:bldP spid="76" grpId="2" animBg="1"/>
      <p:bldP spid="76" grpId="3" animBg="1"/>
      <p:bldP spid="76" grpId="4" animBg="1"/>
      <p:bldP spid="8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640960" cy="1143000"/>
          </a:xfrm>
        </p:spPr>
        <p:txBody>
          <a:bodyPr/>
          <a:lstStyle/>
          <a:p>
            <a:r>
              <a:rPr lang="ru-RU" sz="6000" b="1" dirty="0" smtClean="0"/>
              <a:t>ЗОЖ</a:t>
            </a:r>
            <a:r>
              <a:rPr lang="ru-RU" sz="6000" b="1" dirty="0" smtClean="0">
                <a:solidFill>
                  <a:schemeClr val="accent5">
                    <a:lumMod val="50000"/>
                  </a:schemeClr>
                </a:solidFill>
              </a:rPr>
              <a:t>, что же это?</a:t>
            </a:r>
            <a:endParaRPr lang="ru-RU" sz="6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endParaRPr lang="ru-RU" sz="4400" b="1" dirty="0" smtClean="0">
              <a:solidFill>
                <a:srgbClr val="E95C23"/>
              </a:solidFill>
            </a:endParaRPr>
          </a:p>
          <a:p>
            <a:r>
              <a:rPr lang="ru-RU" sz="4400" b="1" dirty="0" smtClean="0">
                <a:solidFill>
                  <a:srgbClr val="E95C23"/>
                </a:solidFill>
              </a:rPr>
              <a:t>З</a:t>
            </a:r>
            <a:r>
              <a:rPr lang="ru-RU" sz="4400" b="1" dirty="0" smtClean="0"/>
              <a:t>доровый </a:t>
            </a:r>
          </a:p>
          <a:p>
            <a:r>
              <a:rPr lang="ru-RU" sz="4400" b="1" dirty="0" smtClean="0">
                <a:solidFill>
                  <a:srgbClr val="E95C23"/>
                </a:solidFill>
              </a:rPr>
              <a:t>О</a:t>
            </a:r>
            <a:r>
              <a:rPr lang="ru-RU" sz="4400" b="1" dirty="0" smtClean="0"/>
              <a:t>браз</a:t>
            </a:r>
          </a:p>
          <a:p>
            <a:r>
              <a:rPr lang="ru-RU" sz="4400" b="1" dirty="0" smtClean="0">
                <a:solidFill>
                  <a:srgbClr val="E95C23"/>
                </a:solidFill>
              </a:rPr>
              <a:t>Ж</a:t>
            </a:r>
            <a:r>
              <a:rPr lang="ru-RU" sz="4400" b="1" dirty="0" smtClean="0"/>
              <a:t>изни</a:t>
            </a:r>
            <a:endParaRPr lang="ru-RU" sz="4400" b="1" dirty="0"/>
          </a:p>
        </p:txBody>
      </p:sp>
      <p:sp>
        <p:nvSpPr>
          <p:cNvPr id="5" name="Облако 4"/>
          <p:cNvSpPr/>
          <p:nvPr/>
        </p:nvSpPr>
        <p:spPr>
          <a:xfrm rot="21101737">
            <a:off x="3647598" y="1795164"/>
            <a:ext cx="2194063" cy="1207940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Режим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 rot="21217830">
            <a:off x="3984528" y="3596870"/>
            <a:ext cx="2098973" cy="1209257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Спорт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6072198" y="1857364"/>
            <a:ext cx="2232248" cy="129614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accent1">
                    <a:lumMod val="50000"/>
                  </a:schemeClr>
                </a:solidFill>
              </a:rPr>
              <a:t>Правиль-ное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питание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Облако 9"/>
          <p:cNvSpPr/>
          <p:nvPr/>
        </p:nvSpPr>
        <p:spPr>
          <a:xfrm rot="19491954" flipH="1">
            <a:off x="6606925" y="3354752"/>
            <a:ext cx="2137693" cy="1293756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Гигиена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Облако 10"/>
          <p:cNvSpPr/>
          <p:nvPr/>
        </p:nvSpPr>
        <p:spPr>
          <a:xfrm>
            <a:off x="714348" y="4929198"/>
            <a:ext cx="2016224" cy="1296144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Отказ от вредных привычек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Облако 11"/>
          <p:cNvSpPr/>
          <p:nvPr/>
        </p:nvSpPr>
        <p:spPr>
          <a:xfrm>
            <a:off x="3491880" y="5013176"/>
            <a:ext cx="3240360" cy="1368152"/>
          </a:xfrm>
          <a:prstGeom prst="cloud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Закаливание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но 1 13"/>
          <p:cNvSpPr/>
          <p:nvPr/>
        </p:nvSpPr>
        <p:spPr>
          <a:xfrm rot="20751719">
            <a:off x="427088" y="4649405"/>
            <a:ext cx="1872208" cy="1080120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/>
          <a:lstStyle/>
          <a:p>
            <a:r>
              <a:rPr lang="ru-RU" b="1" dirty="0" smtClean="0"/>
              <a:t>Враги нашего здоровья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101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0100" b="1" dirty="0" smtClean="0">
                <a:solidFill>
                  <a:srgbClr val="C00000"/>
                </a:solidFill>
              </a:rPr>
              <a:t>ВРЕДНЫЕ ПРИВЫЧКИ</a:t>
            </a:r>
            <a:endParaRPr lang="ru-RU" sz="10100" b="1" dirty="0">
              <a:solidFill>
                <a:srgbClr val="C00000"/>
              </a:solidFill>
            </a:endParaRPr>
          </a:p>
        </p:txBody>
      </p:sp>
      <p:sp>
        <p:nvSpPr>
          <p:cNvPr id="4" name="Пятно 1 3"/>
          <p:cNvSpPr/>
          <p:nvPr/>
        </p:nvSpPr>
        <p:spPr>
          <a:xfrm rot="20798645">
            <a:off x="480937" y="2384516"/>
            <a:ext cx="2880320" cy="1558636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Курение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Пятно 1 6"/>
          <p:cNvSpPr/>
          <p:nvPr/>
        </p:nvSpPr>
        <p:spPr>
          <a:xfrm rot="1152266">
            <a:off x="2592436" y="1433502"/>
            <a:ext cx="3408743" cy="2005598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Неправильное питание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 rot="20290269">
            <a:off x="1476818" y="3303937"/>
            <a:ext cx="3098824" cy="1624702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Гиподинамия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 rot="20737102">
            <a:off x="4860032" y="3933056"/>
            <a:ext cx="3993274" cy="2020532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Компьютерная и интернет зависимость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 rot="20075125">
            <a:off x="4360905" y="2810805"/>
            <a:ext cx="3168352" cy="1728192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rgbClr val="C00000"/>
                </a:solidFill>
              </a:rPr>
              <a:t>Игромания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 rot="953006">
            <a:off x="5840717" y="1315260"/>
            <a:ext cx="3096344" cy="1944216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Наркомания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ятно 1 12"/>
          <p:cNvSpPr/>
          <p:nvPr/>
        </p:nvSpPr>
        <p:spPr>
          <a:xfrm flipH="1">
            <a:off x="4143372" y="4500570"/>
            <a:ext cx="576064" cy="720080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5" name="Пятно 1 14"/>
          <p:cNvSpPr/>
          <p:nvPr/>
        </p:nvSpPr>
        <p:spPr>
          <a:xfrm rot="20751719">
            <a:off x="96922" y="1408800"/>
            <a:ext cx="2310457" cy="1080120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Пьянство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6" name="Пятно 1 15"/>
          <p:cNvSpPr/>
          <p:nvPr/>
        </p:nvSpPr>
        <p:spPr>
          <a:xfrm flipH="1">
            <a:off x="3428992" y="5000636"/>
            <a:ext cx="576064" cy="720080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7" name="Пятно 1 16"/>
          <p:cNvSpPr/>
          <p:nvPr/>
        </p:nvSpPr>
        <p:spPr>
          <a:xfrm flipH="1">
            <a:off x="7929586" y="3214686"/>
            <a:ext cx="576064" cy="720080"/>
          </a:xfrm>
          <a:prstGeom prst="irregularSeal1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4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Горьким лечат, а сладким калечат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4400" b="1" dirty="0" smtClean="0"/>
          </a:p>
          <a:p>
            <a:endParaRPr lang="ru-RU" sz="4400" b="1" dirty="0" smtClean="0"/>
          </a:p>
          <a:p>
            <a:endParaRPr lang="ru-RU" sz="4400" b="1" dirty="0"/>
          </a:p>
        </p:txBody>
      </p:sp>
      <p:pic>
        <p:nvPicPr>
          <p:cNvPr id="4" name="i-main-pic" descr="Картинка 13 из 17176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1" y="2276873"/>
            <a:ext cx="5652120" cy="4581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214422"/>
            <a:ext cx="8229600" cy="1143000"/>
          </a:xfrm>
        </p:spPr>
        <p:txBody>
          <a:bodyPr/>
          <a:lstStyle/>
          <a:p>
            <a:r>
              <a:rPr lang="ru-RU" sz="5400" b="1" dirty="0" smtClean="0"/>
              <a:t>Всех слушай, а свой ум имей</a:t>
            </a:r>
            <a:endParaRPr lang="ru-RU" sz="5400" b="1" dirty="0"/>
          </a:p>
        </p:txBody>
      </p:sp>
      <p:pic>
        <p:nvPicPr>
          <p:cNvPr id="4" name="i-main-pic" descr="Картинка 220 из 156823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996952"/>
            <a:ext cx="3995936" cy="3861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899592" y="342900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Состав  чипсов?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41490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Вкус?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5373216"/>
            <a:ext cx="38164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E97D23"/>
                </a:solidFill>
              </a:rPr>
              <a:t>Чем заменить чипсы и газировку?</a:t>
            </a:r>
            <a:endParaRPr lang="ru-RU" sz="2800" b="1" dirty="0">
              <a:solidFill>
                <a:srgbClr val="E97D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Картинка 109 из 8311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636912"/>
            <a:ext cx="5076825" cy="3609976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9024" y="642918"/>
            <a:ext cx="8784976" cy="1143000"/>
          </a:xfrm>
        </p:spPr>
        <p:txBody>
          <a:bodyPr/>
          <a:lstStyle/>
          <a:p>
            <a:r>
              <a:rPr lang="ru-RU" b="1" dirty="0" smtClean="0"/>
              <a:t>Где здоровье, там и красота</a:t>
            </a:r>
            <a:endParaRPr lang="ru-RU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ЗВОНАРЬ</a:t>
            </a:r>
            <a:endParaRPr lang="ru-RU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СКРИПАЧ</a:t>
            </a:r>
            <a:endParaRPr lang="ru-RU" sz="3200" dirty="0"/>
          </a:p>
        </p:txBody>
      </p:sp>
      <p:pic>
        <p:nvPicPr>
          <p:cNvPr id="1026" name="Picture 2" descr="Картинка 22 из 1119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36912"/>
            <a:ext cx="4424791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i-main-pic" descr="Картинка 1 из 2478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820891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1484784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Тест « Смогу ли я не поддаться вредным привычкам?»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00240"/>
            <a:ext cx="8229600" cy="466912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Если вы сказали «ДА»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1-3 раза: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Вы умеете управлять своими желаниями, у вас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сильная воля и крепкий характер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Вы умеете отказаться от удовольствия, если это может принести вред.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4-8 раз: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Вам не всегда удается управлять своими желаниями.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Не хватает силы воли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Из-за этого можно попасть в зависимость от вредных привычек.</a:t>
            </a:r>
          </a:p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9-10 раз: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Вам  трудно справиться со своими желаниями, вас неудержимо тянет к сиюминутным удовольствиям. Необходимо подумать над своими действиями, и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нужно научиться говорить «НЕТ»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MSC_MS_RU_RU_8March_Narcissus_2007v_Russia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BB2780C3CC07BD4BAA623FF9571645580400D1570604EA743043A2641365C0E91715" ma:contentTypeVersion="28" ma:contentTypeDescription="Create a new document." ma:contentTypeScope="" ma:versionID="91c327331e5971e62f2a5301ad123600"/>
</file>

<file path=customXml/itemProps1.xml><?xml version="1.0" encoding="utf-8"?>
<ds:datastoreItem xmlns:ds="http://schemas.openxmlformats.org/officeDocument/2006/customXml" ds:itemID="{D7A4129D-309C-4D36-8B17-6A924A544FA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3BE63E-20B1-4C64-BBFD-86C8F0717D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B458C8-690F-46AE-9456-9DF59128E158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MSC_MS_RU_RU_8March_Narcissus_2007v_Russia</Template>
  <TotalTime>0</TotalTime>
  <Words>271</Words>
  <Application>Microsoft Office PowerPoint</Application>
  <PresentationFormat>Экран (4:3)</PresentationFormat>
  <Paragraphs>99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MSC_MS_RU_RU_8March_Narcissus_2007v_Russia</vt:lpstr>
      <vt:lpstr>Будь здоров!</vt:lpstr>
      <vt:lpstr>Разгадайте  мини - кроссворд</vt:lpstr>
      <vt:lpstr>ЗОЖ, что же это?</vt:lpstr>
      <vt:lpstr>Враги нашего здоровья</vt:lpstr>
      <vt:lpstr>Горьким лечат, а сладким калечат</vt:lpstr>
      <vt:lpstr>Всех слушай, а свой ум имей</vt:lpstr>
      <vt:lpstr>Где здоровье, там и красота</vt:lpstr>
      <vt:lpstr>Слайд 8</vt:lpstr>
      <vt:lpstr>Тест « Смогу ли я не поддаться вредным привычкам?»</vt:lpstr>
      <vt:lpstr>Народная мудрость</vt:lpstr>
      <vt:lpstr>Живи с разумом – и лекарь не понадобится</vt:lpstr>
      <vt:lpstr>ЖЕЛАЕМ ВАМ: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2012-01-14T12:03:05Z</dcterms:created>
  <dcterms:modified xsi:type="dcterms:W3CDTF">2021-04-13T11:01:17Z</dcterms:modified>
  <cp:category>Шаблон оформления к 8 Марта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TC103516779990</vt:lpwstr>
  </property>
</Properties>
</file>