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17"/>
  </p:notesMasterIdLst>
  <p:sldIdLst>
    <p:sldId id="256" r:id="rId5"/>
    <p:sldId id="257" r:id="rId6"/>
    <p:sldId id="258" r:id="rId7"/>
    <p:sldId id="259" r:id="rId8"/>
    <p:sldId id="260" r:id="rId9"/>
    <p:sldId id="261" r:id="rId10"/>
    <p:sldId id="263" r:id="rId11"/>
    <p:sldId id="264" r:id="rId12"/>
    <p:sldId id="262" r:id="rId13"/>
    <p:sldId id="267" r:id="rId14"/>
    <p:sldId id="265" r:id="rId15"/>
    <p:sldId id="266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7D23"/>
    <a:srgbClr val="E95C23"/>
    <a:srgbClr val="FFCC00"/>
    <a:srgbClr val="ACA62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0C513-EC50-42F5-8EDF-4B6901F2AB97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8D2C67-E4A9-4F94-82F7-524C84B9B3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49505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8D2C67-E4A9-4F94-82F7-524C84B9B38F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973679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8D2C67-E4A9-4F94-82F7-524C84B9B38F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044394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8D2C67-E4A9-4F94-82F7-524C84B9B38F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00020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5786" y="1285860"/>
            <a:ext cx="7772400" cy="1470025"/>
          </a:xfrm>
        </p:spPr>
        <p:txBody>
          <a:bodyPr/>
          <a:lstStyle>
            <a:lvl1pPr>
              <a:defRPr lang="en-US" sz="4400" kern="12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60007" dist="368300" dir="786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7290" y="3357562"/>
            <a:ext cx="6400800" cy="1752600"/>
          </a:xfrm>
          <a:noFill/>
        </p:spPr>
        <p:txBody>
          <a:bodyPr>
            <a:scene3d>
              <a:camera prst="perspectiveRelaxedModerately"/>
              <a:lightRig rig="threePt" dir="t"/>
            </a:scene3d>
            <a:sp3d/>
          </a:bodyPr>
          <a:lstStyle>
            <a:lvl1pPr marL="0" indent="0" algn="ctr">
              <a:buNone/>
              <a:defRPr>
                <a:solidFill>
                  <a:srgbClr val="E97D23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2AE90-29C5-4627-8760-50F63E2E9247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27A9-8F10-4CCC-8C59-AE8ABA1DCC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2AE90-29C5-4627-8760-50F63E2E9247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27A9-8F10-4CCC-8C59-AE8ABA1DCC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3071810"/>
            <a:ext cx="7772400" cy="1362075"/>
          </a:xfrm>
        </p:spPr>
        <p:txBody>
          <a:bodyPr anchor="t"/>
          <a:lstStyle>
            <a:lvl1pPr algn="l" defTabSz="914400" rtl="0" eaLnBrk="1" latinLnBrk="0" hangingPunct="1">
              <a:spcBef>
                <a:spcPct val="0"/>
              </a:spcBef>
              <a:buNone/>
              <a:defRPr lang="ru-RU" sz="4400" kern="1200" dirty="0">
                <a:solidFill>
                  <a:schemeClr val="accent6">
                    <a:lumMod val="50000"/>
                  </a:schemeClr>
                </a:solidFill>
                <a:effectLst>
                  <a:outerShdw blurRad="60007" dist="368300" dir="786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7158" y="1571612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2AE90-29C5-4627-8760-50F63E2E9247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27A9-8F10-4CCC-8C59-AE8ABA1DCC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2AE90-29C5-4627-8760-50F63E2E9247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27A9-8F10-4CCC-8C59-AE8ABA1DCC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2AE90-29C5-4627-8760-50F63E2E9247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27A9-8F10-4CCC-8C59-AE8ABA1DCC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2AE90-29C5-4627-8760-50F63E2E9247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27A9-8F10-4CCC-8C59-AE8ABA1DCC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2AE90-29C5-4627-8760-50F63E2E9247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27A9-8F10-4CCC-8C59-AE8ABA1DCC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2AE90-29C5-4627-8760-50F63E2E9247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27A9-8F10-4CCC-8C59-AE8ABA1DCC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2AE90-29C5-4627-8760-50F63E2E9247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27A9-8F10-4CCC-8C59-AE8ABA1DCC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C2AE90-29C5-4627-8760-50F63E2E9247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327A9-8F10-4CCC-8C59-AE8ABA1DCC7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914400" rtl="0" eaLnBrk="1" latinLnBrk="0" hangingPunct="1">
        <a:spcBef>
          <a:spcPct val="0"/>
        </a:spcBef>
        <a:buNone/>
        <a:defRPr lang="ru-RU" sz="4400" kern="1200" dirty="0">
          <a:solidFill>
            <a:schemeClr val="accent6">
              <a:lumMod val="50000"/>
            </a:schemeClr>
          </a:solidFill>
          <a:effectLst>
            <a:outerShdw blurRad="60007" dist="368300" dir="7860000" sy="30000" kx="1300200" algn="ctr" rotWithShape="0">
              <a:prstClr val="black">
                <a:alpha val="32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5">
            <a:lumMod val="50000"/>
          </a:schemeClr>
        </a:buClr>
        <a:buFontTx/>
        <a:buBlip>
          <a:blip r:embed="rId12"/>
        </a:buBlip>
        <a:defRPr sz="3200" kern="1200">
          <a:solidFill>
            <a:srgbClr val="E97D23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5">
            <a:lumMod val="50000"/>
          </a:schemeClr>
        </a:buClr>
        <a:buFontTx/>
        <a:buBlip>
          <a:blip r:embed="rId12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5">
            <a:lumMod val="50000"/>
          </a:schemeClr>
        </a:buClr>
        <a:buFontTx/>
        <a:buBlip>
          <a:blip r:embed="rId12"/>
        </a:buBlip>
        <a:defRPr sz="2400" i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5">
            <a:lumMod val="50000"/>
          </a:schemeClr>
        </a:buClr>
        <a:buFontTx/>
        <a:buBlip>
          <a:blip r:embed="rId12"/>
        </a:buBlip>
        <a:defRPr sz="2000" 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5">
            <a:lumMod val="50000"/>
          </a:schemeClr>
        </a:buClr>
        <a:buFontTx/>
        <a:buBlip>
          <a:blip r:embed="rId12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www.povarenok.ru/images/all/77645.jpg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i006.radikal.ru/0803/0f/d1ebf2bc495bx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hyperlink" Target="http://2.bp.blogspot.com/_PUjYKIyEP6g/SH5EmR5YicI/AAAAAAAAAcY/hh5NctLmCn8/s400/img-thing.jpeg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andyarchive.com/images/scr/105207.jp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hq.md/company/img/1754/01145054-866.jp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blogues.cyberpresse.ca/lagace/wp-content/uploads/2008/06/pringles_aka.jp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img-fotki.yandex.ru/get/5307/91397454.2e1/0_80b90_deac2391_XL" TargetMode="Externa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8.jpeg"/><Relationship Id="rId4" Type="http://schemas.openxmlformats.org/officeDocument/2006/relationships/hyperlink" Target="http://www.danilovbells.ru/ai/article/1893/images/07.jpg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static2.aif.ru/public/article/442/c9f9bb515f5c4d5dcba3b8e04a0fac13_big.jpg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1268760"/>
            <a:ext cx="7772400" cy="1470025"/>
          </a:xfrm>
        </p:spPr>
        <p:txBody>
          <a:bodyPr/>
          <a:lstStyle/>
          <a:p>
            <a:r>
              <a:rPr lang="ru-RU" sz="8000" b="1" dirty="0" smtClean="0"/>
              <a:t>Будь здоров!</a:t>
            </a:r>
            <a:endParaRPr lang="ru-RU" sz="8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2" y="3357562"/>
            <a:ext cx="7488832" cy="1752600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>Классный час в 5 классе.</a:t>
            </a:r>
          </a:p>
          <a:p>
            <a:r>
              <a:rPr lang="ru-RU" sz="3600" b="1" dirty="0" smtClean="0"/>
              <a:t>Кл. руководитель – </a:t>
            </a:r>
            <a:r>
              <a:rPr lang="ru-RU" sz="3600" b="1" dirty="0" err="1" smtClean="0"/>
              <a:t>Сайдумова</a:t>
            </a:r>
            <a:r>
              <a:rPr lang="ru-RU" sz="3600" b="1" dirty="0" smtClean="0"/>
              <a:t> Л.Ш.</a:t>
            </a:r>
            <a:endParaRPr lang="ru-RU" sz="3600" b="1" dirty="0" smtClean="0"/>
          </a:p>
          <a:p>
            <a:r>
              <a:rPr lang="ru-RU" sz="3600" b="1" dirty="0" smtClean="0"/>
              <a:t>МКОУ «</a:t>
            </a:r>
            <a:r>
              <a:rPr lang="ru-RU" sz="3600" b="1" dirty="0" err="1" smtClean="0"/>
              <a:t>Штульская</a:t>
            </a:r>
            <a:r>
              <a:rPr lang="ru-RU" sz="3600" b="1" dirty="0" smtClean="0"/>
              <a:t> ООШ»</a:t>
            </a:r>
            <a:endParaRPr lang="ru-R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285884"/>
          </a:xfrm>
        </p:spPr>
        <p:txBody>
          <a:bodyPr/>
          <a:lstStyle/>
          <a:p>
            <a:r>
              <a:rPr sz="5400" b="1" smtClean="0"/>
              <a:t>Народная мудрость</a:t>
            </a:r>
            <a:endParaRPr lang="ru-RU" sz="5400" b="1" dirty="0"/>
          </a:p>
        </p:txBody>
      </p:sp>
      <p:pic>
        <p:nvPicPr>
          <p:cNvPr id="4" name="i-main-pic" descr="Картинка 0 из 10140">
            <a:hlinkClick r:id="rId2" tgtFrame="_blank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772816"/>
            <a:ext cx="8136904" cy="4752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000108"/>
            <a:ext cx="8229600" cy="1143000"/>
          </a:xfrm>
        </p:spPr>
        <p:txBody>
          <a:bodyPr/>
          <a:lstStyle/>
          <a:p>
            <a:r>
              <a:rPr lang="ru-RU" b="1" dirty="0" smtClean="0"/>
              <a:t>Живи с разумом – и лекарь не понадобится</a:t>
            </a:r>
            <a:endParaRPr lang="ru-RU" b="1" dirty="0"/>
          </a:p>
        </p:txBody>
      </p:sp>
      <p:pic>
        <p:nvPicPr>
          <p:cNvPr id="9" name="i-main-pic" descr="Картинка 1136 из 5937">
            <a:hlinkClick r:id="rId2" tgtFrame="_blank"/>
          </p:cNvPr>
          <p:cNvPicPr/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flipH="1">
            <a:off x="7055768" y="2420888"/>
            <a:ext cx="2088232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http://2.bp.blogspot.com/_PUjYKIyEP6g/SH5EmR5YicI/AAAAAAAAAcY/hh5NctLmCn8/s400/img-thing.jpeg">
            <a:hlinkClick r:id="rId4" tgtFrame="_blank"/>
          </p:cNvPr>
          <p:cNvPicPr/>
          <p:nvPr/>
        </p:nvPicPr>
        <p:blipFill>
          <a:blip r:embed="rId5" cstate="print">
            <a:clrChange>
              <a:clrFrom>
                <a:srgbClr val="F8FFF3"/>
              </a:clrFrom>
              <a:clrTo>
                <a:srgbClr val="F8FFF3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43608" y="2564904"/>
            <a:ext cx="4608512" cy="4293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ЖЕЛАЕМ ВАМ: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Не болеть</a:t>
            </a:r>
          </a:p>
          <a:p>
            <a:r>
              <a:rPr lang="ru-RU" dirty="0" smtClean="0"/>
              <a:t>2. Заниматься спортом</a:t>
            </a:r>
          </a:p>
          <a:p>
            <a:r>
              <a:rPr lang="ru-RU" dirty="0" smtClean="0"/>
              <a:t>3. Правильно питаться</a:t>
            </a:r>
          </a:p>
          <a:p>
            <a:r>
              <a:rPr lang="ru-RU" dirty="0" smtClean="0"/>
              <a:t>4. Вершить добрые дела</a:t>
            </a:r>
          </a:p>
          <a:p>
            <a:endParaRPr lang="ru-RU" dirty="0" smtClean="0"/>
          </a:p>
          <a:p>
            <a:r>
              <a:rPr lang="ru-RU" dirty="0" smtClean="0"/>
              <a:t>Т.е. вести  здоровый образ жизни!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i-main-pic" descr="Наш персонаж">
            <a:hlinkClick r:id="rId3" tgtFrame="_blank"/>
          </p:cNvPr>
          <p:cNvPicPr/>
          <p:nvPr/>
        </p:nvPicPr>
        <p:blipFill>
          <a:blip r:embed="rId4" cstate="print">
            <a:lum bright="1000" contrast="1000"/>
          </a:blip>
          <a:srcRect/>
          <a:stretch>
            <a:fillRect/>
          </a:stretch>
        </p:blipFill>
        <p:spPr bwMode="auto">
          <a:xfrm flipH="1">
            <a:off x="6819900" y="764704"/>
            <a:ext cx="2324100" cy="29146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714356"/>
            <a:ext cx="8229600" cy="1143000"/>
          </a:xfrm>
        </p:spPr>
        <p:txBody>
          <a:bodyPr/>
          <a:lstStyle/>
          <a:p>
            <a:r>
              <a:rPr lang="ru-RU" dirty="0" smtClean="0"/>
              <a:t>Разгадайте  мини - кроссворд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628800"/>
            <a:ext cx="8229600" cy="4525963"/>
          </a:xfrm>
        </p:spPr>
        <p:txBody>
          <a:bodyPr/>
          <a:lstStyle/>
          <a:p>
            <a:endParaRPr lang="ru-RU" dirty="0"/>
          </a:p>
        </p:txBody>
      </p:sp>
      <p:grpSp>
        <p:nvGrpSpPr>
          <p:cNvPr id="15" name="Группа 14"/>
          <p:cNvGrpSpPr/>
          <p:nvPr/>
        </p:nvGrpSpPr>
        <p:grpSpPr>
          <a:xfrm>
            <a:off x="2627784" y="3573016"/>
            <a:ext cx="6336704" cy="576064"/>
            <a:chOff x="611560" y="3603749"/>
            <a:chExt cx="6336704" cy="576064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611560" y="3603749"/>
              <a:ext cx="576064" cy="57606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1187624" y="3603749"/>
              <a:ext cx="576064" cy="57606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1763688" y="3603749"/>
              <a:ext cx="576064" cy="57606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2339752" y="3603749"/>
              <a:ext cx="576064" cy="57606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2915816" y="3603749"/>
              <a:ext cx="576064" cy="57606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3491880" y="3603749"/>
              <a:ext cx="576064" cy="57606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4067944" y="3603749"/>
              <a:ext cx="576064" cy="57606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4644008" y="3603749"/>
              <a:ext cx="576064" cy="57606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5220072" y="3603749"/>
              <a:ext cx="576064" cy="57606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5796136" y="3603749"/>
              <a:ext cx="576064" cy="57606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Прямоугольник 25"/>
            <p:cNvSpPr/>
            <p:nvPr/>
          </p:nvSpPr>
          <p:spPr>
            <a:xfrm>
              <a:off x="6372200" y="3603749"/>
              <a:ext cx="576064" cy="57606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6" name="Прямоугольник 15"/>
          <p:cNvSpPr/>
          <p:nvPr/>
        </p:nvSpPr>
        <p:spPr>
          <a:xfrm>
            <a:off x="2123728" y="3645024"/>
            <a:ext cx="360040" cy="360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1</a:t>
            </a:r>
            <a:endParaRPr lang="ru-RU" sz="2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8" name="Прямоугольная выноска 27"/>
          <p:cNvSpPr/>
          <p:nvPr/>
        </p:nvSpPr>
        <p:spPr>
          <a:xfrm>
            <a:off x="1259632" y="2348880"/>
            <a:ext cx="6120680" cy="1080120"/>
          </a:xfrm>
          <a:prstGeom prst="wedgeRectCallout">
            <a:avLst>
              <a:gd name="adj1" fmla="val 58025"/>
              <a:gd name="adj2" fmla="val -88444"/>
            </a:avLst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</a:rPr>
              <a:t>Тренировка организма холодом</a:t>
            </a:r>
            <a:endParaRPr lang="ru-RU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9" name="Улыбающееся лицо 28"/>
          <p:cNvSpPr/>
          <p:nvPr/>
        </p:nvSpPr>
        <p:spPr>
          <a:xfrm>
            <a:off x="1475656" y="3573016"/>
            <a:ext cx="504056" cy="504056"/>
          </a:xfrm>
          <a:prstGeom prst="smileyFace">
            <a:avLst/>
          </a:prstGeom>
          <a:solidFill>
            <a:srgbClr val="FFCC00">
              <a:alpha val="5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2" name="Группа 41"/>
          <p:cNvGrpSpPr/>
          <p:nvPr/>
        </p:nvGrpSpPr>
        <p:grpSpPr>
          <a:xfrm>
            <a:off x="2699792" y="3645024"/>
            <a:ext cx="6120680" cy="523220"/>
            <a:chOff x="1187624" y="3630171"/>
            <a:chExt cx="7042972" cy="523220"/>
          </a:xfrm>
        </p:grpSpPr>
        <p:sp>
          <p:nvSpPr>
            <p:cNvPr id="31" name="TextBox 30"/>
            <p:cNvSpPr txBox="1"/>
            <p:nvPr/>
          </p:nvSpPr>
          <p:spPr>
            <a:xfrm>
              <a:off x="1187624" y="3630171"/>
              <a:ext cx="36004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 smtClean="0">
                  <a:solidFill>
                    <a:schemeClr val="tx2">
                      <a:lumMod val="75000"/>
                    </a:schemeClr>
                  </a:solidFill>
                </a:rPr>
                <a:t>З</a:t>
              </a:r>
              <a:endParaRPr lang="ru-RU" sz="2800" b="1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904744" y="3630171"/>
              <a:ext cx="36004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 smtClean="0">
                  <a:solidFill>
                    <a:schemeClr val="tx2">
                      <a:lumMod val="75000"/>
                    </a:schemeClr>
                  </a:solidFill>
                </a:rPr>
                <a:t>А</a:t>
              </a:r>
              <a:endParaRPr lang="ru-RU" sz="2800" b="1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2567612" y="3630171"/>
              <a:ext cx="36004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 smtClean="0">
                  <a:solidFill>
                    <a:schemeClr val="tx2">
                      <a:lumMod val="75000"/>
                    </a:schemeClr>
                  </a:solidFill>
                </a:rPr>
                <a:t>К</a:t>
              </a:r>
              <a:endParaRPr lang="ru-RU" sz="2800" b="1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3147622" y="3630171"/>
              <a:ext cx="36004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 smtClean="0">
                  <a:solidFill>
                    <a:schemeClr val="tx2">
                      <a:lumMod val="75000"/>
                    </a:schemeClr>
                  </a:solidFill>
                </a:rPr>
                <a:t>А</a:t>
              </a:r>
              <a:endParaRPr lang="ru-RU" sz="2800" b="1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3727632" y="3630171"/>
              <a:ext cx="36004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 smtClean="0">
                  <a:solidFill>
                    <a:schemeClr val="tx2">
                      <a:lumMod val="75000"/>
                    </a:schemeClr>
                  </a:solidFill>
                </a:rPr>
                <a:t>Л</a:t>
              </a:r>
              <a:endParaRPr lang="ru-RU" sz="2800" b="1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4390500" y="3630171"/>
              <a:ext cx="36004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 smtClean="0">
                  <a:solidFill>
                    <a:schemeClr val="tx2">
                      <a:lumMod val="75000"/>
                    </a:schemeClr>
                  </a:solidFill>
                </a:rPr>
                <a:t>И</a:t>
              </a:r>
              <a:endParaRPr lang="ru-RU" sz="2800" b="1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5136227" y="3630171"/>
              <a:ext cx="36004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 smtClean="0">
                  <a:solidFill>
                    <a:schemeClr val="tx2">
                      <a:lumMod val="75000"/>
                    </a:schemeClr>
                  </a:solidFill>
                </a:rPr>
                <a:t>В</a:t>
              </a:r>
              <a:endParaRPr lang="ru-RU" sz="2800" b="1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5799095" y="3630171"/>
              <a:ext cx="36004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 smtClean="0">
                  <a:solidFill>
                    <a:schemeClr val="tx2">
                      <a:lumMod val="75000"/>
                    </a:schemeClr>
                  </a:solidFill>
                </a:rPr>
                <a:t>А</a:t>
              </a:r>
              <a:endParaRPr lang="ru-RU" sz="2800" b="1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544820" y="3630171"/>
              <a:ext cx="36004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 smtClean="0">
                  <a:solidFill>
                    <a:schemeClr val="tx2">
                      <a:lumMod val="75000"/>
                    </a:schemeClr>
                  </a:solidFill>
                </a:rPr>
                <a:t>Н</a:t>
              </a:r>
              <a:endParaRPr lang="ru-RU" sz="2800" b="1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7207688" y="3630171"/>
              <a:ext cx="36004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 smtClean="0">
                  <a:solidFill>
                    <a:schemeClr val="tx2">
                      <a:lumMod val="75000"/>
                    </a:schemeClr>
                  </a:solidFill>
                </a:rPr>
                <a:t>И</a:t>
              </a:r>
              <a:endParaRPr lang="ru-RU" sz="2800" b="1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7870556" y="3630171"/>
              <a:ext cx="36004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 smtClean="0">
                  <a:solidFill>
                    <a:schemeClr val="tx2">
                      <a:lumMod val="75000"/>
                    </a:schemeClr>
                  </a:solidFill>
                </a:rPr>
                <a:t>Е</a:t>
              </a:r>
              <a:endParaRPr lang="ru-RU" sz="2800" b="1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grpSp>
        <p:nvGrpSpPr>
          <p:cNvPr id="51" name="Группа 50"/>
          <p:cNvGrpSpPr/>
          <p:nvPr/>
        </p:nvGrpSpPr>
        <p:grpSpPr>
          <a:xfrm>
            <a:off x="323528" y="4149080"/>
            <a:ext cx="4032448" cy="576064"/>
            <a:chOff x="1115616" y="4293096"/>
            <a:chExt cx="4032448" cy="576064"/>
          </a:xfrm>
        </p:grpSpPr>
        <p:sp>
          <p:nvSpPr>
            <p:cNvPr id="43" name="Прямоугольник 42"/>
            <p:cNvSpPr/>
            <p:nvPr/>
          </p:nvSpPr>
          <p:spPr>
            <a:xfrm>
              <a:off x="1115616" y="4293096"/>
              <a:ext cx="576064" cy="57606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" name="Прямоугольник 43"/>
            <p:cNvSpPr/>
            <p:nvPr/>
          </p:nvSpPr>
          <p:spPr>
            <a:xfrm>
              <a:off x="1691680" y="4293096"/>
              <a:ext cx="576064" cy="57606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" name="Прямоугольник 44"/>
            <p:cNvSpPr/>
            <p:nvPr/>
          </p:nvSpPr>
          <p:spPr>
            <a:xfrm>
              <a:off x="2267744" y="4293096"/>
              <a:ext cx="576064" cy="57606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6" name="Прямоугольник 45"/>
            <p:cNvSpPr/>
            <p:nvPr/>
          </p:nvSpPr>
          <p:spPr>
            <a:xfrm>
              <a:off x="2843808" y="4293096"/>
              <a:ext cx="576064" cy="57606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7" name="Прямоугольник 46"/>
            <p:cNvSpPr/>
            <p:nvPr/>
          </p:nvSpPr>
          <p:spPr>
            <a:xfrm>
              <a:off x="3419872" y="4293096"/>
              <a:ext cx="576064" cy="57606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8" name="Прямоугольник 47"/>
            <p:cNvSpPr/>
            <p:nvPr/>
          </p:nvSpPr>
          <p:spPr>
            <a:xfrm>
              <a:off x="3995936" y="4293096"/>
              <a:ext cx="576064" cy="57606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0" name="Прямоугольник 49"/>
            <p:cNvSpPr/>
            <p:nvPr/>
          </p:nvSpPr>
          <p:spPr>
            <a:xfrm>
              <a:off x="4572000" y="4293096"/>
              <a:ext cx="576064" cy="57606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52" name="Прямоугольник 51"/>
          <p:cNvSpPr/>
          <p:nvPr/>
        </p:nvSpPr>
        <p:spPr>
          <a:xfrm>
            <a:off x="4572000" y="4293096"/>
            <a:ext cx="360040" cy="360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2</a:t>
            </a:r>
            <a:endParaRPr lang="ru-RU" sz="2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971600" y="4869160"/>
            <a:ext cx="360040" cy="360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3</a:t>
            </a:r>
            <a:endParaRPr lang="ru-RU" sz="2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6" name="Прямоугольная выноска 55"/>
          <p:cNvSpPr/>
          <p:nvPr/>
        </p:nvSpPr>
        <p:spPr>
          <a:xfrm>
            <a:off x="1259632" y="2348880"/>
            <a:ext cx="6120680" cy="1080120"/>
          </a:xfrm>
          <a:prstGeom prst="wedgeRectCallout">
            <a:avLst>
              <a:gd name="adj1" fmla="val 58214"/>
              <a:gd name="adj2" fmla="val -88444"/>
            </a:avLst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</a:rPr>
              <a:t>Она является залогом здоровья</a:t>
            </a:r>
            <a:endParaRPr lang="ru-RU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64" name="Группа 63"/>
          <p:cNvGrpSpPr/>
          <p:nvPr/>
        </p:nvGrpSpPr>
        <p:grpSpPr>
          <a:xfrm>
            <a:off x="395536" y="4149080"/>
            <a:ext cx="3960440" cy="523220"/>
            <a:chOff x="395536" y="4149080"/>
            <a:chExt cx="3960440" cy="523220"/>
          </a:xfrm>
        </p:grpSpPr>
        <p:sp>
          <p:nvSpPr>
            <p:cNvPr id="57" name="TextBox 56"/>
            <p:cNvSpPr txBox="1"/>
            <p:nvPr/>
          </p:nvSpPr>
          <p:spPr>
            <a:xfrm>
              <a:off x="395536" y="4149080"/>
              <a:ext cx="5040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 smtClean="0">
                  <a:solidFill>
                    <a:schemeClr val="tx2">
                      <a:lumMod val="75000"/>
                    </a:schemeClr>
                  </a:solidFill>
                </a:rPr>
                <a:t>Ч</a:t>
              </a:r>
              <a:endParaRPr lang="ru-RU" sz="2800" b="1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971600" y="4149080"/>
              <a:ext cx="5040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 smtClean="0">
                  <a:solidFill>
                    <a:schemeClr val="tx2">
                      <a:lumMod val="75000"/>
                    </a:schemeClr>
                  </a:solidFill>
                </a:rPr>
                <a:t>И</a:t>
              </a:r>
              <a:endParaRPr lang="ru-RU" sz="2800" b="1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547664" y="4149080"/>
              <a:ext cx="5040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 smtClean="0">
                  <a:solidFill>
                    <a:schemeClr val="tx2">
                      <a:lumMod val="75000"/>
                    </a:schemeClr>
                  </a:solidFill>
                </a:rPr>
                <a:t>С</a:t>
              </a:r>
              <a:endParaRPr lang="ru-RU" sz="2800" b="1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2123728" y="4149080"/>
              <a:ext cx="5040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 smtClean="0">
                  <a:solidFill>
                    <a:schemeClr val="tx2">
                      <a:lumMod val="75000"/>
                    </a:schemeClr>
                  </a:solidFill>
                </a:rPr>
                <a:t>Т</a:t>
              </a:r>
              <a:endParaRPr lang="ru-RU" sz="2800" b="1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2699792" y="4149080"/>
              <a:ext cx="5040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 smtClean="0">
                  <a:solidFill>
                    <a:schemeClr val="tx2">
                      <a:lumMod val="75000"/>
                    </a:schemeClr>
                  </a:solidFill>
                </a:rPr>
                <a:t>О</a:t>
              </a:r>
              <a:endParaRPr lang="ru-RU" sz="2800" b="1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3275856" y="4149080"/>
              <a:ext cx="5040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 smtClean="0">
                  <a:solidFill>
                    <a:schemeClr val="tx2">
                      <a:lumMod val="75000"/>
                    </a:schemeClr>
                  </a:solidFill>
                </a:rPr>
                <a:t>Т</a:t>
              </a:r>
              <a:endParaRPr lang="ru-RU" sz="2800" b="1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3851920" y="4149080"/>
              <a:ext cx="5040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 smtClean="0">
                  <a:solidFill>
                    <a:schemeClr val="tx2">
                      <a:lumMod val="75000"/>
                    </a:schemeClr>
                  </a:solidFill>
                </a:rPr>
                <a:t>А</a:t>
              </a:r>
              <a:endParaRPr lang="ru-RU" sz="2800" b="1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sp>
        <p:nvSpPr>
          <p:cNvPr id="67" name="Улыбающееся лицо 66"/>
          <p:cNvSpPr/>
          <p:nvPr/>
        </p:nvSpPr>
        <p:spPr>
          <a:xfrm>
            <a:off x="5148064" y="4221088"/>
            <a:ext cx="504056" cy="504056"/>
          </a:xfrm>
          <a:prstGeom prst="smileyFace">
            <a:avLst/>
          </a:prstGeom>
          <a:solidFill>
            <a:srgbClr val="FFCC00">
              <a:alpha val="5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Улыбающееся лицо 67"/>
          <p:cNvSpPr/>
          <p:nvPr/>
        </p:nvSpPr>
        <p:spPr>
          <a:xfrm>
            <a:off x="323528" y="4797152"/>
            <a:ext cx="504056" cy="504056"/>
          </a:xfrm>
          <a:prstGeom prst="smileyFace">
            <a:avLst/>
          </a:prstGeom>
          <a:solidFill>
            <a:srgbClr val="FFCC00">
              <a:alpha val="5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74" name="Группа 73"/>
          <p:cNvGrpSpPr/>
          <p:nvPr/>
        </p:nvGrpSpPr>
        <p:grpSpPr>
          <a:xfrm>
            <a:off x="1475656" y="4725144"/>
            <a:ext cx="2880320" cy="576064"/>
            <a:chOff x="1475656" y="4869160"/>
            <a:chExt cx="2880320" cy="576064"/>
          </a:xfrm>
        </p:grpSpPr>
        <p:sp>
          <p:nvSpPr>
            <p:cNvPr id="69" name="Прямоугольник 68"/>
            <p:cNvSpPr/>
            <p:nvPr/>
          </p:nvSpPr>
          <p:spPr>
            <a:xfrm>
              <a:off x="1475656" y="4869160"/>
              <a:ext cx="576064" cy="57606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0" name="Прямоугольник 69"/>
            <p:cNvSpPr/>
            <p:nvPr/>
          </p:nvSpPr>
          <p:spPr>
            <a:xfrm>
              <a:off x="2051720" y="4869160"/>
              <a:ext cx="576064" cy="57606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1" name="Прямоугольник 70"/>
            <p:cNvSpPr/>
            <p:nvPr/>
          </p:nvSpPr>
          <p:spPr>
            <a:xfrm>
              <a:off x="2627784" y="4869160"/>
              <a:ext cx="576064" cy="57606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2" name="Прямоугольник 71"/>
            <p:cNvSpPr/>
            <p:nvPr/>
          </p:nvSpPr>
          <p:spPr>
            <a:xfrm>
              <a:off x="3203848" y="4869160"/>
              <a:ext cx="576064" cy="57606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3" name="Прямоугольник 72"/>
            <p:cNvSpPr/>
            <p:nvPr/>
          </p:nvSpPr>
          <p:spPr>
            <a:xfrm>
              <a:off x="3779912" y="4869160"/>
              <a:ext cx="576064" cy="57606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76" name="Прямоугольная выноска 75"/>
          <p:cNvSpPr/>
          <p:nvPr/>
        </p:nvSpPr>
        <p:spPr>
          <a:xfrm>
            <a:off x="1259632" y="2348880"/>
            <a:ext cx="6120680" cy="1080120"/>
          </a:xfrm>
          <a:prstGeom prst="wedgeRectCallout">
            <a:avLst>
              <a:gd name="adj1" fmla="val 58214"/>
              <a:gd name="adj2" fmla="val -87372"/>
            </a:avLst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</a:rPr>
              <a:t>Рациональное распределение времени</a:t>
            </a:r>
            <a:endParaRPr lang="ru-RU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82" name="Группа 81"/>
          <p:cNvGrpSpPr/>
          <p:nvPr/>
        </p:nvGrpSpPr>
        <p:grpSpPr>
          <a:xfrm>
            <a:off x="1547664" y="4725144"/>
            <a:ext cx="2808312" cy="523220"/>
            <a:chOff x="1547664" y="4797152"/>
            <a:chExt cx="2808312" cy="523220"/>
          </a:xfrm>
        </p:grpSpPr>
        <p:sp>
          <p:nvSpPr>
            <p:cNvPr id="77" name="TextBox 76"/>
            <p:cNvSpPr txBox="1"/>
            <p:nvPr/>
          </p:nvSpPr>
          <p:spPr>
            <a:xfrm>
              <a:off x="1547664" y="4797152"/>
              <a:ext cx="5040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 smtClean="0">
                  <a:solidFill>
                    <a:schemeClr val="tx2">
                      <a:lumMod val="75000"/>
                    </a:schemeClr>
                  </a:solidFill>
                </a:rPr>
                <a:t>Р</a:t>
              </a:r>
              <a:endParaRPr lang="ru-RU" sz="2800" b="1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2123728" y="4797152"/>
              <a:ext cx="5040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 smtClean="0">
                  <a:solidFill>
                    <a:schemeClr val="tx2">
                      <a:lumMod val="75000"/>
                    </a:schemeClr>
                  </a:solidFill>
                </a:rPr>
                <a:t>Е</a:t>
              </a:r>
              <a:endParaRPr lang="ru-RU" sz="2800" b="1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2699792" y="4797152"/>
              <a:ext cx="5040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 smtClean="0">
                  <a:solidFill>
                    <a:schemeClr val="tx2">
                      <a:lumMod val="75000"/>
                    </a:schemeClr>
                  </a:solidFill>
                </a:rPr>
                <a:t>Ж</a:t>
              </a:r>
              <a:endParaRPr lang="ru-RU" sz="2800" b="1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3275856" y="4797152"/>
              <a:ext cx="5040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 smtClean="0">
                  <a:solidFill>
                    <a:schemeClr val="tx2">
                      <a:lumMod val="75000"/>
                    </a:schemeClr>
                  </a:solidFill>
                </a:rPr>
                <a:t>И</a:t>
              </a:r>
              <a:endParaRPr lang="ru-RU" sz="2800" b="1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3851920" y="4797152"/>
              <a:ext cx="5040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 smtClean="0">
                  <a:solidFill>
                    <a:schemeClr val="tx2">
                      <a:lumMod val="75000"/>
                    </a:schemeClr>
                  </a:solidFill>
                </a:rPr>
                <a:t>М</a:t>
              </a:r>
              <a:endParaRPr lang="ru-RU" sz="2800" b="1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sp>
        <p:nvSpPr>
          <p:cNvPr id="83" name="Управляющая кнопка: далее 82">
            <a:hlinkClick r:id="" action="ppaction://hlinkshowjump?jump=nextslide" highlightClick="1"/>
          </p:cNvPr>
          <p:cNvSpPr/>
          <p:nvPr/>
        </p:nvSpPr>
        <p:spPr>
          <a:xfrm>
            <a:off x="8316416" y="6309320"/>
            <a:ext cx="648072" cy="432048"/>
          </a:xfrm>
          <a:prstGeom prst="actionButtonForwardNext">
            <a:avLst/>
          </a:prstGeom>
          <a:blipFill>
            <a:blip r:embed="rId5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4" name="Прямоугольник 83"/>
          <p:cNvSpPr/>
          <p:nvPr/>
        </p:nvSpPr>
        <p:spPr>
          <a:xfrm>
            <a:off x="2627784" y="3573016"/>
            <a:ext cx="576064" cy="1728192"/>
          </a:xfrm>
          <a:prstGeom prst="rect">
            <a:avLst/>
          </a:prstGeom>
          <a:solidFill>
            <a:srgbClr val="FFCC00">
              <a:alpha val="3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2" presetClass="exit" presetSubtype="4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3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12" presetClass="exit" presetSubtype="4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6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000"/>
                            </p:stCondLst>
                            <p:childTnLst>
                              <p:par>
                                <p:cTn id="79" presetID="12" presetClass="exit" presetSubtype="4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8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500"/>
                            </p:stCondLst>
                            <p:childTnLst>
                              <p:par>
                                <p:cTn id="83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770" decel="100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6" dur="770" decel="100000"/>
                                        <p:tgtEl>
                                          <p:spTgt spid="8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8" dur="77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0" dur="77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</p:childTnLst>
        </p:cTn>
      </p:par>
    </p:tnLst>
    <p:bldLst>
      <p:bldP spid="28" grpId="0" animBg="1"/>
      <p:bldP spid="28" grpId="1" animBg="1"/>
      <p:bldP spid="56" grpId="0" animBg="1"/>
      <p:bldP spid="56" grpId="1" animBg="1"/>
      <p:bldP spid="56" grpId="2" animBg="1"/>
      <p:bldP spid="56" grpId="3" animBg="1"/>
      <p:bldP spid="76" grpId="0" animBg="1"/>
      <p:bldP spid="76" grpId="1" animBg="1"/>
      <p:bldP spid="76" grpId="2" animBg="1"/>
      <p:bldP spid="76" grpId="3" animBg="1"/>
      <p:bldP spid="76" grpId="4" animBg="1"/>
      <p:bldP spid="8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785794"/>
            <a:ext cx="8640960" cy="1143000"/>
          </a:xfrm>
        </p:spPr>
        <p:txBody>
          <a:bodyPr/>
          <a:lstStyle/>
          <a:p>
            <a:r>
              <a:rPr lang="ru-RU" sz="6000" b="1" dirty="0" smtClean="0"/>
              <a:t>ЗОЖ</a:t>
            </a:r>
            <a:r>
              <a:rPr lang="ru-RU" sz="6000" b="1" dirty="0" smtClean="0">
                <a:solidFill>
                  <a:schemeClr val="accent5">
                    <a:lumMod val="50000"/>
                  </a:schemeClr>
                </a:solidFill>
              </a:rPr>
              <a:t>, что же это?</a:t>
            </a:r>
            <a:endParaRPr lang="ru-RU" sz="6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>
            <a:normAutofit/>
          </a:bodyPr>
          <a:lstStyle/>
          <a:p>
            <a:endParaRPr lang="ru-RU" sz="4400" b="1" dirty="0" smtClean="0">
              <a:solidFill>
                <a:srgbClr val="E95C23"/>
              </a:solidFill>
            </a:endParaRPr>
          </a:p>
          <a:p>
            <a:r>
              <a:rPr lang="ru-RU" sz="4400" b="1" dirty="0" smtClean="0">
                <a:solidFill>
                  <a:srgbClr val="E95C23"/>
                </a:solidFill>
              </a:rPr>
              <a:t>З</a:t>
            </a:r>
            <a:r>
              <a:rPr lang="ru-RU" sz="4400" b="1" dirty="0" smtClean="0"/>
              <a:t>доровый </a:t>
            </a:r>
          </a:p>
          <a:p>
            <a:r>
              <a:rPr lang="ru-RU" sz="4400" b="1" dirty="0" smtClean="0">
                <a:solidFill>
                  <a:srgbClr val="E95C23"/>
                </a:solidFill>
              </a:rPr>
              <a:t>О</a:t>
            </a:r>
            <a:r>
              <a:rPr lang="ru-RU" sz="4400" b="1" dirty="0" smtClean="0"/>
              <a:t>браз</a:t>
            </a:r>
          </a:p>
          <a:p>
            <a:r>
              <a:rPr lang="ru-RU" sz="4400" b="1" dirty="0" smtClean="0">
                <a:solidFill>
                  <a:srgbClr val="E95C23"/>
                </a:solidFill>
              </a:rPr>
              <a:t>Ж</a:t>
            </a:r>
            <a:r>
              <a:rPr lang="ru-RU" sz="4400" b="1" dirty="0" smtClean="0"/>
              <a:t>изни</a:t>
            </a:r>
            <a:endParaRPr lang="ru-RU" sz="4400" b="1" dirty="0"/>
          </a:p>
        </p:txBody>
      </p:sp>
      <p:sp>
        <p:nvSpPr>
          <p:cNvPr id="5" name="Облако 4"/>
          <p:cNvSpPr/>
          <p:nvPr/>
        </p:nvSpPr>
        <p:spPr>
          <a:xfrm rot="21101737">
            <a:off x="3647598" y="1795164"/>
            <a:ext cx="2194063" cy="1207940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Режим</a:t>
            </a:r>
            <a:endParaRPr lang="ru-RU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Облако 6"/>
          <p:cNvSpPr/>
          <p:nvPr/>
        </p:nvSpPr>
        <p:spPr>
          <a:xfrm rot="21217830">
            <a:off x="3984528" y="3596870"/>
            <a:ext cx="2098973" cy="1209257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Спорт</a:t>
            </a:r>
            <a:endParaRPr lang="ru-RU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Облако 7"/>
          <p:cNvSpPr/>
          <p:nvPr/>
        </p:nvSpPr>
        <p:spPr>
          <a:xfrm>
            <a:off x="6072198" y="1857364"/>
            <a:ext cx="2232248" cy="1296144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solidFill>
                  <a:schemeClr val="accent1">
                    <a:lumMod val="50000"/>
                  </a:schemeClr>
                </a:solidFill>
              </a:rPr>
              <a:t>Правиль-ное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 питание</a:t>
            </a:r>
            <a:endParaRPr lang="ru-RU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" name="Облако 9"/>
          <p:cNvSpPr/>
          <p:nvPr/>
        </p:nvSpPr>
        <p:spPr>
          <a:xfrm rot="19491954" flipH="1">
            <a:off x="6606925" y="3354752"/>
            <a:ext cx="2137693" cy="1293756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Гигиена</a:t>
            </a:r>
            <a:endParaRPr lang="ru-RU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" name="Облако 10"/>
          <p:cNvSpPr/>
          <p:nvPr/>
        </p:nvSpPr>
        <p:spPr>
          <a:xfrm>
            <a:off x="714348" y="4929198"/>
            <a:ext cx="2016224" cy="1296144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Отказ от вредных привычек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2" name="Облако 11"/>
          <p:cNvSpPr/>
          <p:nvPr/>
        </p:nvSpPr>
        <p:spPr>
          <a:xfrm>
            <a:off x="3491880" y="5013176"/>
            <a:ext cx="3240360" cy="1368152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Закаливание</a:t>
            </a:r>
            <a:endParaRPr lang="ru-RU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000"/>
                            </p:stCondLst>
                            <p:childTnLst>
                              <p:par>
                                <p:cTn id="5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4000"/>
                            </p:stCondLst>
                            <p:childTnLst>
                              <p:par>
                                <p:cTn id="6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0"/>
                            </p:stCondLst>
                            <p:childTnLst>
                              <p:par>
                                <p:cTn id="7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7" grpId="0" animBg="1"/>
      <p:bldP spid="8" grpId="0" animBg="1"/>
      <p:bldP spid="10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ятно 1 13"/>
          <p:cNvSpPr/>
          <p:nvPr/>
        </p:nvSpPr>
        <p:spPr>
          <a:xfrm rot="20751719">
            <a:off x="427088" y="4649405"/>
            <a:ext cx="1872208" cy="1080120"/>
          </a:xfrm>
          <a:prstGeom prst="irregularSeal1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143000"/>
          </a:xfrm>
        </p:spPr>
        <p:txBody>
          <a:bodyPr/>
          <a:lstStyle/>
          <a:p>
            <a:r>
              <a:rPr lang="ru-RU" b="1" dirty="0" smtClean="0"/>
              <a:t>Враги нашего здоровья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600200"/>
            <a:ext cx="8291264" cy="4853136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 smtClean="0"/>
          </a:p>
          <a:p>
            <a:pPr>
              <a:buNone/>
            </a:pPr>
            <a:endParaRPr lang="ru-RU" b="1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ru-RU" b="1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ru-RU" b="1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ru-RU" b="1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ru-RU" b="1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ru-RU" b="1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ru-RU" b="1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ru-RU" b="1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ru-RU" b="1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ru-RU" b="1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ru-RU" b="1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ru-RU" sz="10100" b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ru-RU" sz="10100" b="1" dirty="0" smtClean="0">
                <a:solidFill>
                  <a:srgbClr val="C00000"/>
                </a:solidFill>
              </a:rPr>
              <a:t>ВРЕДНЫЕ ПРИВЫЧКИ</a:t>
            </a:r>
            <a:endParaRPr lang="ru-RU" sz="10100" b="1" dirty="0">
              <a:solidFill>
                <a:srgbClr val="C00000"/>
              </a:solidFill>
            </a:endParaRPr>
          </a:p>
        </p:txBody>
      </p:sp>
      <p:sp>
        <p:nvSpPr>
          <p:cNvPr id="4" name="Пятно 1 3"/>
          <p:cNvSpPr/>
          <p:nvPr/>
        </p:nvSpPr>
        <p:spPr>
          <a:xfrm rot="20798645">
            <a:off x="480937" y="2384516"/>
            <a:ext cx="2880320" cy="1558636"/>
          </a:xfrm>
          <a:prstGeom prst="irregularSeal1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Курение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7" name="Пятно 1 6"/>
          <p:cNvSpPr/>
          <p:nvPr/>
        </p:nvSpPr>
        <p:spPr>
          <a:xfrm rot="1152266">
            <a:off x="2592436" y="1433502"/>
            <a:ext cx="3408743" cy="2005598"/>
          </a:xfrm>
          <a:prstGeom prst="irregularSeal1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Неправильное питание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8" name="Пятно 1 7"/>
          <p:cNvSpPr/>
          <p:nvPr/>
        </p:nvSpPr>
        <p:spPr>
          <a:xfrm rot="20290269">
            <a:off x="1476818" y="3303937"/>
            <a:ext cx="3098824" cy="1624702"/>
          </a:xfrm>
          <a:prstGeom prst="irregularSeal1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Гиподинамия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9" name="Пятно 1 8"/>
          <p:cNvSpPr/>
          <p:nvPr/>
        </p:nvSpPr>
        <p:spPr>
          <a:xfrm rot="20737102">
            <a:off x="4860032" y="3933056"/>
            <a:ext cx="3993274" cy="2020532"/>
          </a:xfrm>
          <a:prstGeom prst="irregularSeal1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Компьютерная и интернет зависимость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0" name="Пятно 1 9"/>
          <p:cNvSpPr/>
          <p:nvPr/>
        </p:nvSpPr>
        <p:spPr>
          <a:xfrm rot="20075125">
            <a:off x="4360905" y="2810805"/>
            <a:ext cx="3168352" cy="1728192"/>
          </a:xfrm>
          <a:prstGeom prst="irregularSeal1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solidFill>
                  <a:srgbClr val="C00000"/>
                </a:solidFill>
              </a:rPr>
              <a:t>Игромания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2" name="Пятно 1 11"/>
          <p:cNvSpPr/>
          <p:nvPr/>
        </p:nvSpPr>
        <p:spPr>
          <a:xfrm rot="953006">
            <a:off x="5840717" y="1315260"/>
            <a:ext cx="3096344" cy="1944216"/>
          </a:xfrm>
          <a:prstGeom prst="irregularSeal1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Наркомания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3" name="Пятно 1 12"/>
          <p:cNvSpPr/>
          <p:nvPr/>
        </p:nvSpPr>
        <p:spPr>
          <a:xfrm flipH="1">
            <a:off x="4143372" y="4500570"/>
            <a:ext cx="576064" cy="720080"/>
          </a:xfrm>
          <a:prstGeom prst="irregularSeal1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5" name="Пятно 1 14"/>
          <p:cNvSpPr/>
          <p:nvPr/>
        </p:nvSpPr>
        <p:spPr>
          <a:xfrm rot="20751719">
            <a:off x="96922" y="1408800"/>
            <a:ext cx="2310457" cy="1080120"/>
          </a:xfrm>
          <a:prstGeom prst="irregularSeal1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Пьянство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6" name="Пятно 1 15"/>
          <p:cNvSpPr/>
          <p:nvPr/>
        </p:nvSpPr>
        <p:spPr>
          <a:xfrm flipH="1">
            <a:off x="3428992" y="5000636"/>
            <a:ext cx="576064" cy="720080"/>
          </a:xfrm>
          <a:prstGeom prst="irregularSeal1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7" name="Пятно 1 16"/>
          <p:cNvSpPr/>
          <p:nvPr/>
        </p:nvSpPr>
        <p:spPr>
          <a:xfrm flipH="1">
            <a:off x="7929586" y="3214686"/>
            <a:ext cx="576064" cy="720080"/>
          </a:xfrm>
          <a:prstGeom prst="irregularSeal1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000"/>
                            </p:stCondLst>
                            <p:childTnLst>
                              <p:par>
                                <p:cTn id="47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7000"/>
                            </p:stCondLst>
                            <p:childTnLst>
                              <p:par>
                                <p:cTn id="54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8000"/>
                            </p:stCondLst>
                            <p:childTnLst>
                              <p:par>
                                <p:cTn id="61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9000"/>
                            </p:stCondLst>
                            <p:childTnLst>
                              <p:par>
                                <p:cTn id="68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0"/>
                            </p:stCondLst>
                            <p:childTnLst>
                              <p:par>
                                <p:cTn id="7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1000"/>
                            </p:stCondLst>
                            <p:childTnLst>
                              <p:par>
                                <p:cTn id="8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4" grpId="0" animBg="1"/>
      <p:bldP spid="7" grpId="0" animBg="1"/>
      <p:bldP spid="8" grpId="0" animBg="1"/>
      <p:bldP spid="9" grpId="0" animBg="1"/>
      <p:bldP spid="10" grpId="0" animBg="1"/>
      <p:bldP spid="12" grpId="0" animBg="1"/>
      <p:bldP spid="13" grpId="0" animBg="1"/>
      <p:bldP spid="15" grpId="0" animBg="1"/>
      <p:bldP spid="16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071546"/>
            <a:ext cx="8229600" cy="1143000"/>
          </a:xfrm>
        </p:spPr>
        <p:txBody>
          <a:bodyPr/>
          <a:lstStyle/>
          <a:p>
            <a:r>
              <a:rPr lang="ru-RU" sz="5400" b="1" dirty="0" smtClean="0"/>
              <a:t>Горьким лечат, а сладким калечат</a:t>
            </a:r>
            <a:endParaRPr lang="ru-RU" sz="5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4400" b="1" dirty="0" smtClean="0"/>
          </a:p>
          <a:p>
            <a:endParaRPr lang="ru-RU" sz="4400" b="1" dirty="0" smtClean="0"/>
          </a:p>
          <a:p>
            <a:endParaRPr lang="ru-RU" sz="4400" b="1" dirty="0"/>
          </a:p>
        </p:txBody>
      </p:sp>
      <p:pic>
        <p:nvPicPr>
          <p:cNvPr id="4" name="i-main-pic" descr="Картинка 13 из 17176">
            <a:hlinkClick r:id="rId2" tgtFrame="_blank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1881" y="2276873"/>
            <a:ext cx="5652120" cy="45811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214422"/>
            <a:ext cx="8229600" cy="1143000"/>
          </a:xfrm>
        </p:spPr>
        <p:txBody>
          <a:bodyPr/>
          <a:lstStyle/>
          <a:p>
            <a:r>
              <a:rPr lang="ru-RU" sz="5400" b="1" dirty="0" smtClean="0"/>
              <a:t>Всех слушай, а свой ум имей</a:t>
            </a:r>
            <a:endParaRPr lang="ru-RU" sz="5400" b="1" dirty="0"/>
          </a:p>
        </p:txBody>
      </p:sp>
      <p:pic>
        <p:nvPicPr>
          <p:cNvPr id="4" name="i-main-pic" descr="Картинка 220 из 156823">
            <a:hlinkClick r:id="rId2" tgtFrame="_blank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64" y="2996952"/>
            <a:ext cx="3995936" cy="38610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899592" y="3429000"/>
            <a:ext cx="37444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Состав  чипсов?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4149080"/>
            <a:ext cx="4032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Вкус?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71600" y="5373216"/>
            <a:ext cx="38164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E97D23"/>
                </a:solidFill>
              </a:rPr>
              <a:t>Чем заменить чипсы и газировку?</a:t>
            </a:r>
            <a:endParaRPr lang="ru-RU" sz="2800" b="1" dirty="0">
              <a:solidFill>
                <a:srgbClr val="E97D2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Картинка 109 из 83116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912" y="2636912"/>
            <a:ext cx="5076825" cy="3609976"/>
          </a:xfrm>
          <a:prstGeom prst="rect">
            <a:avLst/>
          </a:prstGeom>
          <a:noFill/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59024" y="642918"/>
            <a:ext cx="8784976" cy="1143000"/>
          </a:xfrm>
        </p:spPr>
        <p:txBody>
          <a:bodyPr/>
          <a:lstStyle/>
          <a:p>
            <a:r>
              <a:rPr lang="ru-RU" b="1" dirty="0" smtClean="0"/>
              <a:t>Где здоровье, там и красота</a:t>
            </a:r>
            <a:endParaRPr lang="ru-RU" b="1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      ЗВОНАРЬ</a:t>
            </a:r>
            <a:endParaRPr lang="ru-RU" sz="3200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      СКРИПАЧ</a:t>
            </a:r>
            <a:endParaRPr lang="ru-RU" sz="3200" dirty="0"/>
          </a:p>
        </p:txBody>
      </p:sp>
      <p:pic>
        <p:nvPicPr>
          <p:cNvPr id="1026" name="Picture 2" descr="Картинка 22 из 1119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1520" y="2636912"/>
            <a:ext cx="4424791" cy="3600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9" name="i-main-pic" descr="Картинка 1 из 24780">
            <a:hlinkClick r:id="rId2" tgtFrame="_blank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476672"/>
            <a:ext cx="8208912" cy="5976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571480"/>
            <a:ext cx="9144000" cy="1484784"/>
          </a:xfrm>
        </p:spPr>
        <p:txBody>
          <a:bodyPr/>
          <a:lstStyle/>
          <a:p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Тест « Смогу ли я не поддаться вредным привычкам?»</a:t>
            </a:r>
            <a:endParaRPr lang="ru-RU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000240"/>
            <a:ext cx="8229600" cy="4669120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Если вы сказали «ДА»</a:t>
            </a:r>
          </a:p>
          <a:p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1-3 раза: 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Вы умеете управлять своими желаниями, у вас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сильная воля и крепкий характер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. Вы умеете отказаться от удовольствия, если это может принести вред.</a:t>
            </a:r>
          </a:p>
          <a:p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4-8 раз: 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Вам не всегда удается управлять своими желаниями.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Не хватает силы воли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. Из-за этого можно попасть в зависимость от вредных привычек.</a:t>
            </a:r>
          </a:p>
          <a:p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9-10 раз: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Вам  трудно справиться со своими желаниями, вас неудержимо тянет к сиюминутным удовольствиям. Необходимо подумать над своими действиями, и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нужно научиться говорить «НЕТ»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MSC_MS_RU_RU_8March_Narcissus_2007v_Russia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8 марта">
      <a:majorFont>
        <a:latin typeface="Segoe Script"/>
        <a:ea typeface=""/>
        <a:cs typeface=""/>
      </a:majorFont>
      <a:minorFont>
        <a:latin typeface="Segoe UI"/>
        <a:ea typeface=""/>
        <a:cs typeface="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/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BB2780C3CC07BD4BAA623FF9571645580400D1570604EA743043A2641365C0E91715" ma:contentTypeVersion="28" ma:contentTypeDescription="Create a new document." ma:contentTypeScope="" ma:versionID="91c327331e5971e62f2a5301ad123600"/>
</file>

<file path=customXml/itemProps1.xml><?xml version="1.0" encoding="utf-8"?>
<ds:datastoreItem xmlns:ds="http://schemas.openxmlformats.org/officeDocument/2006/customXml" ds:itemID="{D7A4129D-309C-4D36-8B17-6A924A544FAB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2D3BE63E-20B1-4C64-BBFD-86C8F0717D2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3B458C8-690F-46AE-9456-9DF59128E158}">
  <ds:schemaRefs>
    <ds:schemaRef ds:uri="http://schemas.microsoft.com/office/2006/metadata/contentType"/>
    <ds:schemaRef ds:uri="http://schemas.microsoft.com/office/2006/metadata/properties/metaAttribut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MSC_MS_RU_RU_8March_Narcissus_2007v_Russia</Template>
  <TotalTime>0</TotalTime>
  <Words>271</Words>
  <Application>Microsoft Office PowerPoint</Application>
  <PresentationFormat>Экран (4:3)</PresentationFormat>
  <Paragraphs>99</Paragraphs>
  <Slides>12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MSC_MS_RU_RU_8March_Narcissus_2007v_Russia</vt:lpstr>
      <vt:lpstr>Будь здоров!</vt:lpstr>
      <vt:lpstr>Разгадайте  мини - кроссворд</vt:lpstr>
      <vt:lpstr>ЗОЖ, что же это?</vt:lpstr>
      <vt:lpstr>Враги нашего здоровья</vt:lpstr>
      <vt:lpstr>Горьким лечат, а сладким калечат</vt:lpstr>
      <vt:lpstr>Всех слушай, а свой ум имей</vt:lpstr>
      <vt:lpstr>Где здоровье, там и красота</vt:lpstr>
      <vt:lpstr>Слайд 8</vt:lpstr>
      <vt:lpstr>Тест « Смогу ли я не поддаться вредным привычкам?»</vt:lpstr>
      <vt:lpstr>Народная мудрость</vt:lpstr>
      <vt:lpstr>Живи с разумом – и лекарь не понадобится</vt:lpstr>
      <vt:lpstr>ЖЕЛАЕМ ВАМ: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2012-01-14T12:03:05Z</dcterms:created>
  <dcterms:modified xsi:type="dcterms:W3CDTF">2021-04-13T11:01:17Z</dcterms:modified>
  <cp:category>Шаблон оформления к 8 Марта</cp:category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TC103516779990</vt:lpwstr>
  </property>
</Properties>
</file>