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6" r:id="rId2"/>
    <p:sldId id="271" r:id="rId3"/>
    <p:sldId id="269" r:id="rId4"/>
    <p:sldId id="257" r:id="rId5"/>
    <p:sldId id="258" r:id="rId6"/>
    <p:sldId id="259" r:id="rId7"/>
    <p:sldId id="260" r:id="rId8"/>
    <p:sldId id="278" r:id="rId9"/>
    <p:sldId id="279" r:id="rId10"/>
    <p:sldId id="277" r:id="rId11"/>
    <p:sldId id="261" r:id="rId12"/>
    <p:sldId id="272" r:id="rId13"/>
    <p:sldId id="270" r:id="rId14"/>
    <p:sldId id="274" r:id="rId15"/>
    <p:sldId id="275" r:id="rId16"/>
    <p:sldId id="264" r:id="rId17"/>
    <p:sldId id="26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9393"/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428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1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ой\Desktop\imag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144000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248304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Мой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1" y="260648"/>
            <a:ext cx="8712968" cy="6408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050770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2.bp.blogspot.com/-6IMeByRQgic/VMZ165UfihI/AAAAAAAAAm8/mJa65gjzChw/w1200-h630-p-k-no-nu/image0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ruspekh.ru/images/articles/65216/2018-07-14-10-039_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311" r="16095"/>
          <a:stretch/>
        </p:blipFill>
        <p:spPr bwMode="auto">
          <a:xfrm rot="547760">
            <a:off x="6936869" y="249081"/>
            <a:ext cx="1814593" cy="1816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252536" y="1340768"/>
            <a:ext cx="8229600" cy="5904656"/>
          </a:xfrm>
        </p:spPr>
        <p:txBody>
          <a:bodyPr>
            <a:noAutofit/>
          </a:bodyPr>
          <a:lstStyle/>
          <a:p>
            <a:pPr algn="ctr"/>
            <a:r>
              <a:rPr lang="ru-RU" sz="6600" b="1" dirty="0">
                <a:solidFill>
                  <a:srgbClr val="FFFF00"/>
                </a:solidFill>
                <a:latin typeface="AdverGothic" pitchFamily="2" charset="0"/>
              </a:rPr>
              <a:t>Дагестан </a:t>
            </a:r>
            <a:br>
              <a:rPr lang="ru-RU" sz="6600" b="1" dirty="0">
                <a:solidFill>
                  <a:srgbClr val="FFFF00"/>
                </a:solidFill>
                <a:latin typeface="AdverGothic" pitchFamily="2" charset="0"/>
              </a:rPr>
            </a:br>
            <a:r>
              <a:rPr lang="ru-RU" sz="6600" b="1" dirty="0">
                <a:solidFill>
                  <a:srgbClr val="FFFF00"/>
                </a:solidFill>
                <a:latin typeface="AdverGothic" pitchFamily="2" charset="0"/>
              </a:rPr>
              <a:t> „Страна гор”,</a:t>
            </a:r>
            <a:br>
              <a:rPr lang="ru-RU" sz="6600" b="1" dirty="0">
                <a:solidFill>
                  <a:srgbClr val="FFFF00"/>
                </a:solidFill>
                <a:latin typeface="AdverGothic" pitchFamily="2" charset="0"/>
              </a:rPr>
            </a:br>
            <a:r>
              <a:rPr lang="ru-RU" sz="6600" b="1" dirty="0">
                <a:solidFill>
                  <a:srgbClr val="FFFF00"/>
                </a:solidFill>
                <a:latin typeface="AdverGothic" pitchFamily="2" charset="0"/>
              </a:rPr>
              <a:t> „Даг” – гора, </a:t>
            </a:r>
            <a:br>
              <a:rPr lang="ru-RU" sz="6600" b="1" dirty="0">
                <a:solidFill>
                  <a:srgbClr val="FFFF00"/>
                </a:solidFill>
                <a:latin typeface="AdverGothic" pitchFamily="2" charset="0"/>
              </a:rPr>
            </a:br>
            <a:r>
              <a:rPr lang="ru-RU" sz="6600" b="1" dirty="0">
                <a:solidFill>
                  <a:srgbClr val="FFFF00"/>
                </a:solidFill>
                <a:latin typeface="AdverGothic" pitchFamily="2" charset="0"/>
              </a:rPr>
              <a:t>„стан” - страна.</a:t>
            </a:r>
            <a:br>
              <a:rPr lang="ru-RU" sz="6600" b="1" dirty="0">
                <a:solidFill>
                  <a:srgbClr val="FFFF00"/>
                </a:solidFill>
                <a:latin typeface="AdverGothic" pitchFamily="2" charset="0"/>
              </a:rPr>
            </a:br>
            <a:r>
              <a:rPr lang="ru-RU" sz="6600" b="1" dirty="0">
                <a:solidFill>
                  <a:srgbClr val="FFFF00"/>
                </a:solidFill>
                <a:latin typeface="AdverGothic" pitchFamily="2" charset="0"/>
              </a:rPr>
              <a:t/>
            </a:r>
            <a:br>
              <a:rPr lang="ru-RU" sz="6600" b="1" dirty="0">
                <a:solidFill>
                  <a:srgbClr val="FFFF00"/>
                </a:solidFill>
                <a:latin typeface="AdverGothic" pitchFamily="2" charset="0"/>
              </a:rPr>
            </a:br>
            <a:endParaRPr lang="ru-RU" sz="6000" dirty="0">
              <a:solidFill>
                <a:srgbClr val="FFFF00"/>
              </a:solidFill>
              <a:latin typeface="AdverGothic" pitchFamily="2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tic-rd.ru/wp-content/uploads/2018/08/nlrgh4lv8g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286"/>
            <a:ext cx="9144000" cy="685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252536" y="1268760"/>
            <a:ext cx="871296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FF00"/>
                </a:solidFill>
              </a:rPr>
              <a:t>Народы Дагестана</a:t>
            </a:r>
          </a:p>
          <a:p>
            <a:pPr algn="ctr"/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AdverGothic" pitchFamily="2" charset="0"/>
              </a:rPr>
              <a:t>Дагестан - уникальное созвездие народов. В Дагестане  проживает более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dverGothic" pitchFamily="2" charset="0"/>
              </a:rPr>
              <a:t>60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AdverGothic" pitchFamily="2" charset="0"/>
              </a:rPr>
              <a:t> народностей, из них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dverGothic" pitchFamily="2" charset="0"/>
              </a:rPr>
              <a:t>30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AdverGothic" pitchFamily="2" charset="0"/>
              </a:rPr>
              <a:t> - коренные (аварцы, даргинцы, лезгины, кумыки, лакцы, ногайцы, табасаранцы, агулы, рутулы, цахуры , чеченцы-аккинцы и др.) Республику населяют представители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dverGothic" pitchFamily="2" charset="0"/>
              </a:rPr>
              <a:t>102 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AdverGothic" pitchFamily="2" charset="0"/>
              </a:rPr>
              <a:t>национальностей.</a:t>
            </a:r>
          </a:p>
        </p:txBody>
      </p:sp>
      <p:pic>
        <p:nvPicPr>
          <p:cNvPr id="5" name="Picture 4" descr="https://ruspekh.ru/images/articles/65216/2018-07-14-10-039_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311" r="16095"/>
          <a:stretch/>
        </p:blipFill>
        <p:spPr bwMode="auto">
          <a:xfrm rot="547760">
            <a:off x="7141825" y="436259"/>
            <a:ext cx="1663165" cy="1665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northcaucasusland.files.wordpress.com/2014/02/avar-khanate-dagestan-great-caucasus-mountains-north-caucasus-landscap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4" y="0"/>
            <a:ext cx="913892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05" name="Picture 1" descr="C:\Users\User\Desktop\141957_html_4ff6f5f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96752"/>
            <a:ext cx="8072494" cy="5357850"/>
          </a:xfrm>
          <a:prstGeom prst="rect">
            <a:avLst/>
          </a:prstGeom>
          <a:ln w="38100"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https://ruspekh.ru/images/articles/65216/2018-07-14-10-039_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311" r="16095"/>
          <a:stretch/>
        </p:blipFill>
        <p:spPr bwMode="auto">
          <a:xfrm rot="547760">
            <a:off x="6687723" y="364251"/>
            <a:ext cx="1663165" cy="1665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http://svitua.com.ua/sites/svitua/files/images/2017/09/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ttps://www.riadagestan.ru/upload/iblock/062/0626d63af0e0bd76456e2caa782bd5d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9553"/>
          <a:stretch/>
        </p:blipFill>
        <p:spPr bwMode="auto">
          <a:xfrm>
            <a:off x="444078" y="129197"/>
            <a:ext cx="4127922" cy="3422942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3320" name="Picture 8" descr="http://itd0.mycdn.me/image?id=864014876171&amp;t=20&amp;plc=WEB&amp;tkn=*ENY18nRc62FS9SocrImkHsqvvF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08989" y="2425236"/>
            <a:ext cx="4880674" cy="3088551"/>
          </a:xfrm>
          <a:prstGeom prst="roundRect">
            <a:avLst>
              <a:gd name="adj" fmla="val 1296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8" name="Picture 4" descr="https://ruspekh.ru/images/articles/65216/2018-07-14-10-039_00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311" r="16095"/>
          <a:stretch/>
        </p:blipFill>
        <p:spPr bwMode="auto">
          <a:xfrm>
            <a:off x="7092280" y="380118"/>
            <a:ext cx="1663165" cy="1665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https://i.mycdn.me/image?id=772365959381&amp;t=35&amp;plc=WEB&amp;tkn=*-t9wMOmCHdbdfEfBqc0hXfoX3C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078" y="3681336"/>
            <a:ext cx="3827611" cy="2870709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avatanplus.com/files/resources/mid/5975bd121aa2c15d73ea8eb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239" y="9516"/>
            <a:ext cx="9163239" cy="6848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s://www.riadagestan.ru/upload/iblock/8a9/8a94b144b23886074f28f370fd1c1f5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929" t="3035" r="11272" b="-145"/>
          <a:stretch/>
        </p:blipFill>
        <p:spPr bwMode="auto">
          <a:xfrm>
            <a:off x="323528" y="578458"/>
            <a:ext cx="4105596" cy="37008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ttps://krasota4all.ru/wp-content/uploads/2018/09/5964dd69cab7a79ee222e218526a010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095362"/>
            <a:ext cx="4679082" cy="35057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ruspekh.ru/images/articles/65216/2018-07-14-10-039_00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311" r="16095"/>
          <a:stretch/>
        </p:blipFill>
        <p:spPr bwMode="auto">
          <a:xfrm>
            <a:off x="7092280" y="380118"/>
            <a:ext cx="1663165" cy="1665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Друг – человек, который связан с кем-нибудь дружбой; сторонник, защитник кого-нибудь.</a:t>
            </a:r>
          </a:p>
          <a:p>
            <a:pPr algn="ctr"/>
            <a:endParaRPr lang="ru-RU" sz="3200" b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Дружба — близкие отношения, основанные на взаимном доверии, привязанности, общности интересов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5091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Толковый словарь В.Даля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620688"/>
            <a:ext cx="4159344" cy="571504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/>
              <a:t>Кодексы Дагестана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357298"/>
            <a:ext cx="7128792" cy="4677742"/>
          </a:xfrm>
        </p:spPr>
        <p:txBody>
          <a:bodyPr>
            <a:normAutofit fontScale="90000"/>
          </a:bodyPr>
          <a:lstStyle/>
          <a:p>
            <a:r>
              <a:rPr lang="ru-RU" sz="2800" b="1" i="1" dirty="0" smtClean="0">
                <a:solidFill>
                  <a:srgbClr val="002060"/>
                </a:solidFill>
              </a:rPr>
              <a:t>1-й кодекс</a:t>
            </a:r>
            <a:r>
              <a:rPr lang="ru-RU" sz="2800" b="1" i="1" smtClean="0">
                <a:solidFill>
                  <a:srgbClr val="002060"/>
                </a:solidFill>
              </a:rPr>
              <a:t>: </a:t>
            </a:r>
            <a:br>
              <a:rPr lang="ru-RU" sz="2800" b="1" i="1" smtClean="0">
                <a:solidFill>
                  <a:srgbClr val="002060"/>
                </a:solidFill>
              </a:rPr>
            </a:br>
            <a:r>
              <a:rPr lang="ru-RU" sz="2800" b="1" i="1" smtClean="0">
                <a:solidFill>
                  <a:srgbClr val="002060"/>
                </a:solidFill>
              </a:rPr>
              <a:t>Любовь </a:t>
            </a:r>
            <a:r>
              <a:rPr lang="ru-RU" sz="2800" b="1" i="1" dirty="0" smtClean="0">
                <a:solidFill>
                  <a:srgbClr val="002060"/>
                </a:solidFill>
              </a:rPr>
              <a:t>к родному очагу, народу, родной </a:t>
            </a:r>
            <a:r>
              <a:rPr lang="ru-RU" sz="2800" b="1" i="1" smtClean="0">
                <a:solidFill>
                  <a:srgbClr val="002060"/>
                </a:solidFill>
              </a:rPr>
              <a:t>земле.</a:t>
            </a:r>
            <a:r>
              <a:rPr lang="ru-RU" sz="2800" b="1" smtClean="0">
                <a:solidFill>
                  <a:srgbClr val="002060"/>
                </a:solidFill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</a:rPr>
              <a:t>2-й кодекс: Справедливость и честность..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3-й кодекс: Доброта, великодушие, милосердие.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4-й кодекс: Честь и собственное достоинство.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5-й кодекс: Скромность.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6-й кодекс: Рассудительность.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7-й кодекс: Коллективизм.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8-й кодекс: Гостеприимство.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 9-й кодекс: Трудолюбие.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10-ый кодекс: Уважение к старшим</a:t>
            </a:r>
            <a:r>
              <a:rPr lang="ru-RU" sz="2400" dirty="0" smtClean="0">
                <a:solidFill>
                  <a:srgbClr val="C00000"/>
                </a:solidFill>
              </a:rPr>
              <a:t>.</a:t>
            </a:r>
            <a:br>
              <a:rPr lang="ru-RU" sz="2400" dirty="0" smtClean="0">
                <a:solidFill>
                  <a:srgbClr val="C00000"/>
                </a:solidFill>
              </a:rPr>
            </a:b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images.chistoprudov.ru/lj/travel/russia_2014/april/03_kurush/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47" y="-357214"/>
            <a:ext cx="913385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1" name="Picture 1" descr="C:\Users\User\Desktop\141957_html_m38bfb8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428604"/>
            <a:ext cx="4619531" cy="320413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100" name="Picture 4" descr="https://ruspekh.ru/images/articles/65216/2018-07-14-10-039_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311" r="16095"/>
          <a:stretch/>
        </p:blipFill>
        <p:spPr bwMode="auto">
          <a:xfrm>
            <a:off x="5796136" y="-108600"/>
            <a:ext cx="2968898" cy="29393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s://russian-tradition.com/wp-content/flagallery/chechnya/webview/1bqhpa9rmd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181"/>
          <a:stretch/>
        </p:blipFill>
        <p:spPr bwMode="auto">
          <a:xfrm>
            <a:off x="0" y="-4520"/>
            <a:ext cx="9144000" cy="686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pbs.twimg.com/media/C2Ua56nXAAAPK7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5635" y="1484784"/>
            <a:ext cx="7152729" cy="47708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4" descr="https://ruspekh.ru/images/articles/65216/2018-07-14-10-039_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311" r="16095"/>
          <a:stretch/>
        </p:blipFill>
        <p:spPr bwMode="auto">
          <a:xfrm rot="547760">
            <a:off x="6864861" y="393097"/>
            <a:ext cx="1814593" cy="1816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одержимое 1"/>
          <p:cNvSpPr>
            <a:spLocks noGrp="1"/>
          </p:cNvSpPr>
          <p:nvPr>
            <p:ph idx="1"/>
          </p:nvPr>
        </p:nvSpPr>
        <p:spPr>
          <a:xfrm rot="21267161">
            <a:off x="489354" y="479110"/>
            <a:ext cx="4679269" cy="3290140"/>
          </a:xfrm>
          <a:ln>
            <a:solidFill>
              <a:srgbClr val="00B0F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«Родина 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без нас может обойтись, </a:t>
            </a: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но мы без Родины – никогда!»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 descr="http://j-p-g.net/if/2017/02/19/01186590014875361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3520"/>
            <a:ext cx="9144000" cy="687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63688" y="1215161"/>
            <a:ext cx="5701892" cy="5377799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b="1" dirty="0" smtClean="0"/>
              <a:t> </a:t>
            </a:r>
            <a:r>
              <a:rPr lang="ru-RU" sz="4000" b="1" dirty="0" smtClean="0">
                <a:solidFill>
                  <a:srgbClr val="002060"/>
                </a:solidFill>
              </a:rPr>
              <a:t>В ладони сердце </a:t>
            </a:r>
          </a:p>
          <a:p>
            <a:pPr algn="ctr"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можно уместить,</a:t>
            </a:r>
            <a:br>
              <a:rPr lang="ru-RU" sz="4000" b="1" dirty="0" smtClean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rgbClr val="002060"/>
                </a:solidFill>
              </a:rPr>
              <a:t>Но в сердце целый мир </a:t>
            </a:r>
          </a:p>
          <a:p>
            <a:pPr algn="ctr"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ты не уместишь.</a:t>
            </a:r>
            <a:br>
              <a:rPr lang="ru-RU" sz="4000" b="1" dirty="0" smtClean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rgbClr val="002060"/>
                </a:solidFill>
              </a:rPr>
              <a:t>Другие страны </a:t>
            </a:r>
          </a:p>
          <a:p>
            <a:pPr algn="ctr"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очень хороши,</a:t>
            </a:r>
            <a:r>
              <a:rPr lang="ru-RU" sz="4000" b="1" dirty="0">
                <a:solidFill>
                  <a:srgbClr val="002060"/>
                </a:solidFill>
              </a:rPr>
              <a:t> н</a:t>
            </a:r>
            <a:r>
              <a:rPr lang="ru-RU" sz="4000" b="1" dirty="0" smtClean="0">
                <a:solidFill>
                  <a:srgbClr val="002060"/>
                </a:solidFill>
              </a:rPr>
              <a:t>о Дагестан </a:t>
            </a:r>
          </a:p>
          <a:p>
            <a:pPr algn="ctr"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дороже для души.  </a:t>
            </a:r>
          </a:p>
          <a:p>
            <a:pPr algn="r">
              <a:buNone/>
            </a:pPr>
            <a:r>
              <a:rPr lang="ru-RU" sz="4000" b="1" dirty="0" smtClean="0">
                <a:solidFill>
                  <a:schemeClr val="tx1">
                    <a:lumMod val="85000"/>
                  </a:schemeClr>
                </a:solidFill>
              </a:rPr>
              <a:t>  </a:t>
            </a:r>
            <a:r>
              <a:rPr lang="ru-RU" sz="6500" b="1" i="1" dirty="0" smtClean="0">
                <a:solidFill>
                  <a:srgbClr val="C00000"/>
                </a:solidFill>
                <a:latin typeface="Adine Kirnberg" panose="02000000000000000000" pitchFamily="2" charset="0"/>
              </a:rPr>
              <a:t>(Р. Гамзатов)</a:t>
            </a:r>
            <a:r>
              <a:rPr lang="ru-RU" sz="6500" b="1" dirty="0" smtClean="0">
                <a:solidFill>
                  <a:srgbClr val="C00000"/>
                </a:solidFill>
                <a:latin typeface="Adine Kirnberg" panose="02000000000000000000" pitchFamily="2" charset="0"/>
              </a:rPr>
              <a:t/>
            </a:r>
            <a:br>
              <a:rPr lang="ru-RU" sz="6500" b="1" dirty="0" smtClean="0">
                <a:solidFill>
                  <a:srgbClr val="C00000"/>
                </a:solidFill>
                <a:latin typeface="Adine Kirnberg" panose="02000000000000000000" pitchFamily="2" charset="0"/>
              </a:rPr>
            </a:br>
            <a:endParaRPr lang="ru-RU" sz="4000" b="1" dirty="0">
              <a:solidFill>
                <a:srgbClr val="C00000"/>
              </a:solidFill>
              <a:latin typeface="Adine Kirnberg" panose="02000000000000000000" pitchFamily="2" charset="0"/>
            </a:endParaRPr>
          </a:p>
        </p:txBody>
      </p:sp>
      <p:pic>
        <p:nvPicPr>
          <p:cNvPr id="5" name="Picture 4" descr="https://ruspekh.ru/images/articles/65216/2018-07-14-10-039_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311" r="16095"/>
          <a:stretch/>
        </p:blipFill>
        <p:spPr bwMode="auto">
          <a:xfrm rot="547760">
            <a:off x="6890167" y="306863"/>
            <a:ext cx="1814593" cy="1816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https://im0-tub-ru.yandex.net/i?id=e546e0b4c76ee9761b75d5dabb8ae0f3-l&amp;n=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3904" y="476672"/>
            <a:ext cx="1784187" cy="23774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s://arhivurokov.ru/multiurok/html/2017/09/25/s_59c8ea3161c93/694668_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ruspekh.ru/images/articles/65216/2018-07-14-10-039_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311" r="16095"/>
          <a:stretch/>
        </p:blipFill>
        <p:spPr bwMode="auto">
          <a:xfrm rot="547760">
            <a:off x="6968186" y="1638253"/>
            <a:ext cx="1814593" cy="1816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www.logoslovo.ru/media/pic_full/16/520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0828"/>
            <a:ext cx="9144000" cy="6837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Desktop\dagestan_550x413_19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39552" y="1215161"/>
            <a:ext cx="6833152" cy="5143504"/>
          </a:xfrm>
          <a:prstGeom prst="rect">
            <a:avLst/>
          </a:prstGeom>
          <a:ln w="127000" cap="sq">
            <a:solidFill>
              <a:srgbClr val="FFFF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" name="Picture 4" descr="https://ruspekh.ru/images/articles/65216/2018-07-14-10-039_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311" r="16095"/>
          <a:stretch/>
        </p:blipFill>
        <p:spPr bwMode="auto">
          <a:xfrm rot="547760">
            <a:off x="6864860" y="537113"/>
            <a:ext cx="1814593" cy="1816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itd2.mycdn.me/image?id=872554695607&amp;t=20&amp;plc=WEB&amp;tkn=*abi17SCDvoviJPbRyaOeg1aUsS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ruspekh.ru/images/articles/65216/2018-07-14-10-039_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311" r="16095"/>
          <a:stretch/>
        </p:blipFill>
        <p:spPr bwMode="auto">
          <a:xfrm>
            <a:off x="539552" y="193354"/>
            <a:ext cx="1814593" cy="1816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User\Desktop\0506afc4a3fce516bfa6ee3fcca2e635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 bwMode="auto">
          <a:xfrm rot="392680">
            <a:off x="4324579" y="1064436"/>
            <a:ext cx="3950681" cy="4729126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нсар\Downloads\дасср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63344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Ансар\Downloads\дасс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589561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975</TotalTime>
  <Words>82</Words>
  <Application>Microsoft Office PowerPoint</Application>
  <PresentationFormat>Экран (4:3)</PresentationFormat>
  <Paragraphs>18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Бумажная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Дагестан   „Страна гор”,  „Даг” – гора,  „стан” - страна.  </vt:lpstr>
      <vt:lpstr>Слайд 12</vt:lpstr>
      <vt:lpstr>Слайд 13</vt:lpstr>
      <vt:lpstr>Слайд 14</vt:lpstr>
      <vt:lpstr>Слайд 15</vt:lpstr>
      <vt:lpstr>Толковый словарь В.Даля</vt:lpstr>
      <vt:lpstr>1-й кодекс:  Любовь к родному очагу, народу, родной земле. 2-й кодекс: Справедливость и честность.. 3-й кодекс: Доброта, великодушие, милосердие. 4-й кодекс: Честь и собственное достоинство. 5-й кодекс: Скромность. 6-й кодекс: Рассудительность. 7-й кодекс: Коллективизм. 8-й кодекс: Гостеприимство.  9-й кодекс: Трудолюбие. 10-ый кодекс: Уважение к старшим.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Ансар</cp:lastModifiedBy>
  <cp:revision>55</cp:revision>
  <dcterms:created xsi:type="dcterms:W3CDTF">2014-11-11T18:19:09Z</dcterms:created>
  <dcterms:modified xsi:type="dcterms:W3CDTF">2021-01-11T18:45:35Z</dcterms:modified>
</cp:coreProperties>
</file>