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9" r:id="rId2"/>
    <p:sldId id="269" r:id="rId3"/>
    <p:sldId id="260" r:id="rId4"/>
    <p:sldId id="261" r:id="rId5"/>
    <p:sldId id="263" r:id="rId6"/>
    <p:sldId id="256" r:id="rId7"/>
    <p:sldId id="270" r:id="rId8"/>
    <p:sldId id="271" r:id="rId9"/>
    <p:sldId id="257" r:id="rId10"/>
    <p:sldId id="264" r:id="rId11"/>
    <p:sldId id="258" r:id="rId12"/>
    <p:sldId id="265" r:id="rId13"/>
    <p:sldId id="262" r:id="rId14"/>
    <p:sldId id="266" r:id="rId15"/>
    <p:sldId id="272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25.11.2020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25.11.2020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6600" dirty="0" smtClean="0"/>
              <a:t/>
            </a:r>
            <a:br>
              <a:rPr lang="ru-RU" sz="6600" dirty="0" smtClean="0"/>
            </a:br>
            <a:r>
              <a:rPr lang="ru-RU" sz="6600" dirty="0" smtClean="0"/>
              <a:t/>
            </a:r>
            <a:br>
              <a:rPr lang="ru-RU" sz="6600" dirty="0" smtClean="0"/>
            </a:br>
            <a:r>
              <a:rPr lang="ru-RU" sz="6600" dirty="0" smtClean="0"/>
              <a:t/>
            </a:r>
            <a:br>
              <a:rPr lang="ru-RU" sz="6600" dirty="0" smtClean="0"/>
            </a:br>
            <a:r>
              <a:rPr lang="ru-RU" sz="6600" b="1" dirty="0" smtClean="0"/>
              <a:t>Экологическое     ассорти   для </a:t>
            </a:r>
            <a:br>
              <a:rPr lang="ru-RU" sz="6600" b="1" dirty="0" smtClean="0"/>
            </a:br>
            <a:r>
              <a:rPr lang="ru-RU" sz="6600" b="1" dirty="0" smtClean="0"/>
              <a:t>    1-4 классов</a:t>
            </a:r>
            <a:r>
              <a:rPr lang="ru-RU" sz="6600" dirty="0" smtClean="0"/>
              <a:t>.</a:t>
            </a:r>
            <a:endParaRPr lang="ru-RU" sz="66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64586" y="3429000"/>
            <a:ext cx="2183877" cy="2906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3789040"/>
            <a:ext cx="7674056" cy="259228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Щука является санитаром озер и рек.  Она нападает прежде всего на больную рыбу и съедает её.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>
              <a:solidFill>
                <a:srgbClr val="C00000"/>
              </a:solidFill>
            </a:endParaRPr>
          </a:p>
        </p:txBody>
      </p:sp>
      <p:pic>
        <p:nvPicPr>
          <p:cNvPr id="20482" name="Picture 2" descr="C:\Users\User\Desktop\неделя\для жалобной книги\wuzw_m.jpe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260648"/>
            <a:ext cx="4389239" cy="3291929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Горизонтальный свиток 3"/>
          <p:cNvSpPr/>
          <p:nvPr/>
        </p:nvSpPr>
        <p:spPr>
          <a:xfrm rot="10800000" flipH="1" flipV="1">
            <a:off x="1259632" y="1124744"/>
            <a:ext cx="7488832" cy="5400600"/>
          </a:xfrm>
          <a:prstGeom prst="horizontalScroll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i="1" dirty="0" smtClean="0">
                <a:solidFill>
                  <a:srgbClr val="C00000"/>
                </a:solidFill>
              </a:rPr>
              <a:t>На земном шаре нет, пожалуй, такого существа, о котором рассказывали столько легенд и небылиц, как о нас. Не нравится, что темноту мы любим, что на обычных птиц и зверей не похожи. Но мы же друзья человека, а не враги. Что же нам делать? Ведь такими мы уродились! Обижают нас часто.</a:t>
            </a:r>
            <a:r>
              <a:rPr lang="ru-RU" sz="2400" b="1" dirty="0" smtClean="0">
                <a:solidFill>
                  <a:srgbClr val="C00000"/>
                </a:solidFill>
              </a:rPr>
              <a:t> 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    Жалоба № 5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03648" y="1412776"/>
            <a:ext cx="7498080" cy="4800600"/>
          </a:xfrm>
          <a:prstGeom prst="horizontalScroll">
            <a:avLst/>
          </a:prstGeom>
        </p:spPr>
        <p:txBody>
          <a:bodyPr/>
          <a:lstStyle/>
          <a:p>
            <a:pPr>
              <a:buNone/>
            </a:pPr>
            <a:r>
              <a:rPr lang="ru-RU" dirty="0" smtClean="0"/>
              <a:t>  </a:t>
            </a:r>
            <a:endParaRPr lang="ru-RU" sz="28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 animBg="1"/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96136" y="274638"/>
            <a:ext cx="3137552" cy="5602634"/>
          </a:xfrm>
        </p:spPr>
        <p:txBody>
          <a:bodyPr>
            <a:normAutofit/>
          </a:bodyPr>
          <a:lstStyle/>
          <a:p>
            <a:r>
              <a:rPr lang="ru-RU" b="1" dirty="0" smtClean="0"/>
              <a:t>                    </a:t>
            </a:r>
            <a:endParaRPr lang="ru-RU" b="1" dirty="0"/>
          </a:p>
        </p:txBody>
      </p:sp>
      <p:pic>
        <p:nvPicPr>
          <p:cNvPr id="4" name="Picture 4" descr="0_aff_8e4d0e74_L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974961"/>
            <a:ext cx="4104456" cy="4214021"/>
          </a:xfrm>
          <a:prstGeom prst="round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5364088" y="476672"/>
            <a:ext cx="3384376" cy="612475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ru-RU" sz="2400" dirty="0" smtClean="0"/>
          </a:p>
          <a:p>
            <a:endParaRPr lang="ru-RU" sz="2400" dirty="0" smtClean="0"/>
          </a:p>
          <a:p>
            <a:r>
              <a:rPr lang="ru-RU" sz="3200" b="1" dirty="0" smtClean="0">
                <a:solidFill>
                  <a:srgbClr val="C00000"/>
                </a:solidFill>
              </a:rPr>
              <a:t>Летучая мышь.</a:t>
            </a:r>
          </a:p>
          <a:p>
            <a:r>
              <a:rPr lang="ru-RU" sz="2400" b="1" dirty="0" smtClean="0">
                <a:solidFill>
                  <a:srgbClr val="C00000"/>
                </a:solidFill>
              </a:rPr>
              <a:t>Сам человек получает неоценимую помощь от этих зверюшек, ведь одна мышь способна поглотить 600 комаров за один час. … Пользу получают и растения, которые опыляются летучими мышами, чье питание состоит из цветочного нектара и пыльцы</a:t>
            </a:r>
            <a:r>
              <a:rPr lang="ru-RU" sz="2400" dirty="0" smtClean="0"/>
              <a:t>.</a:t>
            </a:r>
            <a:endParaRPr lang="ru-RU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Жалоба № 6</a:t>
            </a:r>
            <a:endParaRPr lang="ru-RU" dirty="0"/>
          </a:p>
        </p:txBody>
      </p:sp>
      <p:sp>
        <p:nvSpPr>
          <p:cNvPr id="6" name="Горизонтальный свиток 5"/>
          <p:cNvSpPr/>
          <p:nvPr/>
        </p:nvSpPr>
        <p:spPr>
          <a:xfrm>
            <a:off x="1403648" y="1700808"/>
            <a:ext cx="7416824" cy="4320480"/>
          </a:xfrm>
          <a:prstGeom prst="horizontalScroll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800" b="1" i="1" dirty="0" smtClean="0">
                <a:solidFill>
                  <a:srgbClr val="C00000"/>
                </a:solidFill>
              </a:rPr>
              <a:t>Сама знаю, что не красавица я. Окажись я рядом, многие шарахаются в сторону, говорят, что противная, бородавчатая, а то ещё камнем бросят или ногой пнут. А за что? Не всем же быть красивыми! А польза от меня людям большая.</a:t>
            </a:r>
            <a:endParaRPr lang="ru-RU" sz="28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274638"/>
            <a:ext cx="7530040" cy="1354162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2700" b="1" dirty="0" smtClean="0">
                <a:solidFill>
                  <a:srgbClr val="C00000"/>
                </a:solidFill>
              </a:rPr>
              <a:t/>
            </a:r>
            <a:br>
              <a:rPr lang="ru-RU" sz="2700" b="1" dirty="0" smtClean="0">
                <a:solidFill>
                  <a:srgbClr val="C00000"/>
                </a:solidFill>
              </a:rPr>
            </a:br>
            <a:r>
              <a:rPr lang="ru-RU" sz="2700" b="1" dirty="0" smtClean="0">
                <a:solidFill>
                  <a:srgbClr val="C00000"/>
                </a:solidFill>
              </a:rPr>
              <a:t/>
            </a:r>
            <a:br>
              <a:rPr lang="ru-RU" sz="2700" b="1" dirty="0" smtClean="0">
                <a:solidFill>
                  <a:srgbClr val="C00000"/>
                </a:solidFill>
              </a:rPr>
            </a:br>
            <a:r>
              <a:rPr lang="ru-RU" sz="2700" b="1" dirty="0" smtClean="0">
                <a:solidFill>
                  <a:srgbClr val="C00000"/>
                </a:solidFill>
              </a:rPr>
              <a:t>Это жаба. Одна жаба сохраняет от гусениц и червей целый огород. Если в доме завелись тараканы, принеси жабу – они исчезнут</a:t>
            </a:r>
            <a:r>
              <a:rPr lang="ru-RU" b="1" dirty="0" smtClean="0">
                <a:solidFill>
                  <a:srgbClr val="C00000"/>
                </a:solidFill>
              </a:rPr>
              <a:t/>
            </a:r>
            <a:br>
              <a:rPr lang="ru-RU" b="1" dirty="0" smtClean="0">
                <a:solidFill>
                  <a:srgbClr val="C00000"/>
                </a:solidFill>
              </a:rPr>
            </a:br>
            <a:endParaRPr lang="ru-RU" dirty="0"/>
          </a:p>
        </p:txBody>
      </p:sp>
      <p:pic>
        <p:nvPicPr>
          <p:cNvPr id="4" name="Picture 5" descr="DSCN0230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2204864"/>
            <a:ext cx="5623916" cy="3672408"/>
          </a:xfrm>
          <a:prstGeom prst="round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 rot="10800000" flipV="1">
            <a:off x="3779912" y="4509120"/>
            <a:ext cx="309634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dirty="0" smtClean="0"/>
          </a:p>
          <a:p>
            <a:endParaRPr lang="ru-RU" b="1" dirty="0" smtClean="0"/>
          </a:p>
          <a:p>
            <a:endParaRPr lang="ru-RU" b="1" dirty="0" smtClean="0"/>
          </a:p>
          <a:p>
            <a:endParaRPr lang="ru-RU" b="1" dirty="0" smtClean="0"/>
          </a:p>
          <a:p>
            <a:endParaRPr lang="ru-RU" b="1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03648" y="188640"/>
            <a:ext cx="7498080" cy="6059760"/>
          </a:xfrm>
          <a:prstGeom prst="verticalScroll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sz="6200" b="1" dirty="0" smtClean="0">
                <a:solidFill>
                  <a:srgbClr val="C00000"/>
                </a:solidFill>
              </a:rPr>
              <a:t>На нашем шарике земном,</a:t>
            </a:r>
          </a:p>
          <a:p>
            <a:pPr algn="ctr">
              <a:buNone/>
            </a:pPr>
            <a:r>
              <a:rPr lang="ru-RU" sz="6200" b="1" dirty="0" smtClean="0">
                <a:solidFill>
                  <a:srgbClr val="C00000"/>
                </a:solidFill>
              </a:rPr>
              <a:t>Где родились мы и живём,</a:t>
            </a:r>
          </a:p>
          <a:p>
            <a:pPr algn="ctr">
              <a:buNone/>
            </a:pPr>
            <a:r>
              <a:rPr lang="ru-RU" sz="6200" b="1" dirty="0" smtClean="0">
                <a:solidFill>
                  <a:srgbClr val="C00000"/>
                </a:solidFill>
              </a:rPr>
              <a:t>Где в травах летняя роса</a:t>
            </a:r>
          </a:p>
          <a:p>
            <a:pPr algn="ctr">
              <a:buNone/>
            </a:pPr>
            <a:r>
              <a:rPr lang="ru-RU" sz="6200" b="1" dirty="0" smtClean="0">
                <a:solidFill>
                  <a:srgbClr val="C00000"/>
                </a:solidFill>
              </a:rPr>
              <a:t>И голубые небеса, </a:t>
            </a:r>
          </a:p>
          <a:p>
            <a:pPr algn="ctr">
              <a:buNone/>
            </a:pPr>
            <a:r>
              <a:rPr lang="ru-RU" sz="6200" b="1" dirty="0" smtClean="0">
                <a:solidFill>
                  <a:srgbClr val="C00000"/>
                </a:solidFill>
              </a:rPr>
              <a:t>Где море, горы, степи, лес -</a:t>
            </a:r>
          </a:p>
          <a:p>
            <a:pPr algn="ctr">
              <a:buNone/>
            </a:pPr>
            <a:r>
              <a:rPr lang="ru-RU" sz="6200" b="1" dirty="0" smtClean="0">
                <a:solidFill>
                  <a:srgbClr val="C00000"/>
                </a:solidFill>
              </a:rPr>
              <a:t>Полно таинственных чудес.</a:t>
            </a:r>
          </a:p>
          <a:p>
            <a:pPr algn="ctr">
              <a:buNone/>
            </a:pPr>
            <a:r>
              <a:rPr lang="ru-RU" sz="6200" b="1" dirty="0" smtClean="0">
                <a:solidFill>
                  <a:srgbClr val="C00000"/>
                </a:solidFill>
              </a:rPr>
              <a:t>Не разрушайте этот мир,</a:t>
            </a:r>
          </a:p>
          <a:p>
            <a:pPr algn="ctr">
              <a:buNone/>
            </a:pPr>
            <a:r>
              <a:rPr lang="ru-RU" sz="6200" b="1" dirty="0" smtClean="0">
                <a:solidFill>
                  <a:srgbClr val="C00000"/>
                </a:solidFill>
              </a:rPr>
              <a:t>Девчонки и мальчишки,</a:t>
            </a:r>
          </a:p>
          <a:p>
            <a:pPr algn="ctr">
              <a:buNone/>
            </a:pPr>
            <a:r>
              <a:rPr lang="ru-RU" sz="6200" b="1" dirty="0" smtClean="0">
                <a:solidFill>
                  <a:srgbClr val="C00000"/>
                </a:solidFill>
              </a:rPr>
              <a:t>Иначе эти чудеса</a:t>
            </a:r>
          </a:p>
          <a:p>
            <a:pPr algn="ctr">
              <a:buNone/>
            </a:pPr>
            <a:r>
              <a:rPr lang="ru-RU" sz="6200" b="1" dirty="0" smtClean="0">
                <a:solidFill>
                  <a:srgbClr val="C00000"/>
                </a:solidFill>
              </a:rPr>
              <a:t>Останутся лишь в книжке.</a:t>
            </a:r>
          </a:p>
          <a:p>
            <a:pPr algn="ctr">
              <a:buNone/>
            </a:pPr>
            <a:r>
              <a:rPr lang="ru-RU" sz="6200" b="1" dirty="0" smtClean="0">
                <a:solidFill>
                  <a:srgbClr val="C00000"/>
                </a:solidFill>
              </a:rPr>
              <a:t>Ты - тоже часть его чудес,</a:t>
            </a:r>
          </a:p>
          <a:p>
            <a:pPr algn="ctr">
              <a:buNone/>
            </a:pPr>
            <a:r>
              <a:rPr lang="ru-RU" sz="6200" b="1" dirty="0" smtClean="0">
                <a:solidFill>
                  <a:srgbClr val="C00000"/>
                </a:solidFill>
              </a:rPr>
              <a:t>И для тебя темнеет лес,</a:t>
            </a:r>
          </a:p>
          <a:p>
            <a:pPr algn="ctr">
              <a:buNone/>
            </a:pPr>
            <a:r>
              <a:rPr lang="ru-RU" sz="6200" b="1" dirty="0" smtClean="0">
                <a:solidFill>
                  <a:srgbClr val="C00000"/>
                </a:solidFill>
              </a:rPr>
              <a:t>И речка светлая течёт,</a:t>
            </a:r>
          </a:p>
          <a:p>
            <a:pPr algn="ctr">
              <a:buNone/>
            </a:pPr>
            <a:r>
              <a:rPr lang="ru-RU" sz="6200" b="1" dirty="0" smtClean="0">
                <a:solidFill>
                  <a:srgbClr val="C00000"/>
                </a:solidFill>
              </a:rPr>
              <a:t>И по весне сирень цветёт.</a:t>
            </a:r>
          </a:p>
          <a:p>
            <a:pPr algn="ctr">
              <a:buNone/>
            </a:pPr>
            <a:r>
              <a:rPr lang="ru-RU" sz="6200" b="1" dirty="0" smtClean="0">
                <a:solidFill>
                  <a:srgbClr val="C00000"/>
                </a:solidFill>
              </a:rPr>
              <a:t>И надо постараться</a:t>
            </a:r>
          </a:p>
          <a:p>
            <a:pPr algn="ctr">
              <a:buNone/>
            </a:pPr>
            <a:r>
              <a:rPr lang="ru-RU" sz="6200" b="1" dirty="0" smtClean="0">
                <a:solidFill>
                  <a:srgbClr val="C00000"/>
                </a:solidFill>
              </a:rPr>
              <a:t>Нам с этим не расстаться.</a:t>
            </a:r>
            <a:endParaRPr lang="ru-RU" sz="62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2924944"/>
            <a:ext cx="3617956" cy="2160240"/>
          </a:xfrm>
          <a:prstGeom prst="roundRect">
            <a:avLst/>
          </a:prstGeom>
          <a:noFill/>
          <a:ln w="9525">
            <a:solidFill>
              <a:schemeClr val="bg1">
                <a:lumMod val="65000"/>
              </a:schemeClr>
            </a:solidFill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274638"/>
            <a:ext cx="7848872" cy="1642194"/>
          </a:xfrm>
        </p:spPr>
        <p:txBody>
          <a:bodyPr>
            <a:normAutofit/>
          </a:bodyPr>
          <a:lstStyle/>
          <a:p>
            <a:pPr algn="ctr"/>
            <a:r>
              <a:rPr lang="ru-RU" sz="4400" b="1" i="1" dirty="0" smtClean="0"/>
              <a:t>    </a:t>
            </a:r>
            <a:r>
              <a:rPr lang="ru-RU" sz="4000" b="1" i="1" dirty="0" smtClean="0"/>
              <a:t>ОКРУЖАЮЩАЯ СРЕДА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860032" y="2204864"/>
            <a:ext cx="4032448" cy="4043536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b="1" dirty="0" smtClean="0">
                <a:solidFill>
                  <a:srgbClr val="C00000"/>
                </a:solidFill>
              </a:rPr>
              <a:t>Есть одна планета – сад</a:t>
            </a:r>
          </a:p>
          <a:p>
            <a:pPr>
              <a:buNone/>
            </a:pPr>
            <a:r>
              <a:rPr lang="ru-RU" b="1" dirty="0" smtClean="0">
                <a:solidFill>
                  <a:srgbClr val="C00000"/>
                </a:solidFill>
              </a:rPr>
              <a:t>В этом космосе холодном.              </a:t>
            </a:r>
          </a:p>
          <a:p>
            <a:pPr>
              <a:buNone/>
            </a:pPr>
            <a:r>
              <a:rPr lang="ru-RU" b="1" dirty="0" smtClean="0">
                <a:solidFill>
                  <a:srgbClr val="C00000"/>
                </a:solidFill>
              </a:rPr>
              <a:t>Только здесь леса шумят,</a:t>
            </a:r>
          </a:p>
          <a:p>
            <a:pPr>
              <a:buNone/>
            </a:pPr>
            <a:r>
              <a:rPr lang="ru-RU" b="1" dirty="0" smtClean="0">
                <a:solidFill>
                  <a:srgbClr val="C00000"/>
                </a:solidFill>
              </a:rPr>
              <a:t>Птиц скликая перелетных.</a:t>
            </a:r>
          </a:p>
          <a:p>
            <a:pPr>
              <a:buNone/>
            </a:pPr>
            <a:r>
              <a:rPr lang="ru-RU" b="1" dirty="0" smtClean="0">
                <a:solidFill>
                  <a:srgbClr val="C00000"/>
                </a:solidFill>
              </a:rPr>
              <a:t>Лишь на ней одной увидишь</a:t>
            </a:r>
          </a:p>
          <a:p>
            <a:pPr>
              <a:buNone/>
            </a:pPr>
            <a:r>
              <a:rPr lang="ru-RU" b="1" dirty="0" smtClean="0">
                <a:solidFill>
                  <a:srgbClr val="C00000"/>
                </a:solidFill>
              </a:rPr>
              <a:t>Ландыши в траве зеленой.</a:t>
            </a:r>
          </a:p>
          <a:p>
            <a:pPr>
              <a:buNone/>
            </a:pPr>
            <a:r>
              <a:rPr lang="ru-RU" b="1" dirty="0" smtClean="0">
                <a:solidFill>
                  <a:srgbClr val="C00000"/>
                </a:solidFill>
              </a:rPr>
              <a:t>И стрекозы только тут</a:t>
            </a:r>
          </a:p>
          <a:p>
            <a:pPr>
              <a:buNone/>
            </a:pPr>
            <a:r>
              <a:rPr lang="ru-RU" b="1" dirty="0" smtClean="0">
                <a:solidFill>
                  <a:srgbClr val="C00000"/>
                </a:solidFill>
              </a:rPr>
              <a:t>В речку смотрят удивленно.</a:t>
            </a:r>
          </a:p>
          <a:p>
            <a:pPr>
              <a:buNone/>
            </a:pPr>
            <a:r>
              <a:rPr lang="ru-RU" b="1" dirty="0" smtClean="0">
                <a:solidFill>
                  <a:srgbClr val="C00000"/>
                </a:solidFill>
              </a:rPr>
              <a:t>Береги свою планету,</a:t>
            </a:r>
          </a:p>
          <a:p>
            <a:pPr>
              <a:buNone/>
            </a:pPr>
            <a:r>
              <a:rPr lang="ru-RU" b="1" dirty="0" smtClean="0">
                <a:solidFill>
                  <a:srgbClr val="C00000"/>
                </a:solidFill>
              </a:rPr>
              <a:t>Ведь другой на свете нету!</a:t>
            </a:r>
          </a:p>
          <a:p>
            <a:pPr>
              <a:buNone/>
            </a:pPr>
            <a:r>
              <a:rPr lang="ru-RU" b="1" dirty="0" smtClean="0">
                <a:solidFill>
                  <a:srgbClr val="C00000"/>
                </a:solidFill>
              </a:rPr>
              <a:t>                                                                                                             Я. Аким.</a:t>
            </a:r>
            <a:endParaRPr lang="ru-RU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               </a:t>
            </a:r>
            <a:r>
              <a:rPr lang="ru-RU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Жалоба № 1</a:t>
            </a:r>
            <a:endParaRPr lang="ru-RU" b="1" dirty="0"/>
          </a:p>
        </p:txBody>
      </p:sp>
      <p:sp>
        <p:nvSpPr>
          <p:cNvPr id="7" name="Вертикальный свиток 6"/>
          <p:cNvSpPr/>
          <p:nvPr/>
        </p:nvSpPr>
        <p:spPr>
          <a:xfrm>
            <a:off x="1475656" y="1340768"/>
            <a:ext cx="6696744" cy="5184576"/>
          </a:xfrm>
          <a:prstGeom prst="verticalScroll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2627784" y="1490455"/>
            <a:ext cx="4608512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4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Многие меня не любят. Боятся. Говорят, по ночам летаю, прохожих пугаю, глаза у меня как фары. А я никого не трогаю, живу в лесной глуши. Летаю бесшумно. А то, что я урожай спасаю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это не в счёт? Кстати, тонну в год!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0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652120" y="692696"/>
            <a:ext cx="3281568" cy="504056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3600" u="sng" dirty="0" smtClean="0">
                <a:solidFill>
                  <a:srgbClr val="C00000"/>
                </a:solidFill>
              </a:rPr>
              <a:t>Это сова. </a:t>
            </a:r>
            <a:r>
              <a:rPr lang="ru-RU" sz="3600" dirty="0" smtClean="0">
                <a:solidFill>
                  <a:srgbClr val="C00000"/>
                </a:solidFill>
              </a:rPr>
              <a:t>Находится под охраной закона. Одна серая сова за лето убивает тысячи полёвок, которые за лето способны уничтожить тонну зерна</a:t>
            </a:r>
            <a:r>
              <a:rPr lang="ru-RU" dirty="0" smtClean="0">
                <a:solidFill>
                  <a:srgbClr val="C00000"/>
                </a:solidFill>
              </a:rPr>
              <a:t>.</a:t>
            </a:r>
            <a:br>
              <a:rPr lang="ru-RU" dirty="0" smtClean="0">
                <a:solidFill>
                  <a:srgbClr val="C00000"/>
                </a:solidFill>
              </a:rPr>
            </a:br>
            <a:endParaRPr lang="ru-RU" dirty="0">
              <a:solidFill>
                <a:srgbClr val="C00000"/>
              </a:solidFill>
            </a:endParaRPr>
          </a:p>
        </p:txBody>
      </p:sp>
      <p:pic>
        <p:nvPicPr>
          <p:cNvPr id="4" name="Picture 4" descr="0_2baa_62255aef_L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1628800"/>
            <a:ext cx="4248381" cy="3186286"/>
          </a:xfrm>
          <a:prstGeom prst="roundRect">
            <a:avLst/>
          </a:prstGeom>
          <a:noFill/>
          <a:ln w="9525">
            <a:solidFill>
              <a:srgbClr val="92D050"/>
            </a:solidFill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Горизонтальный свиток 4"/>
          <p:cNvSpPr/>
          <p:nvPr/>
        </p:nvSpPr>
        <p:spPr>
          <a:xfrm>
            <a:off x="1547664" y="1196752"/>
            <a:ext cx="7056784" cy="4680520"/>
          </a:xfrm>
          <a:prstGeom prst="horizontalScroll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 Жалоба № 2  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23728" y="1124744"/>
            <a:ext cx="5760640" cy="4069432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   </a:t>
            </a:r>
          </a:p>
          <a:p>
            <a:pPr>
              <a:buNone/>
            </a:pPr>
            <a:r>
              <a:rPr lang="ru-RU" dirty="0" smtClean="0">
                <a:solidFill>
                  <a:srgbClr val="C00000"/>
                </a:solidFill>
              </a:rPr>
              <a:t>   </a:t>
            </a:r>
            <a:endParaRPr lang="ru-RU" u="sng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</a:t>
            </a:r>
            <a:r>
              <a:rPr lang="ru-RU" b="1" dirty="0" smtClean="0">
                <a:solidFill>
                  <a:srgbClr val="C00000"/>
                </a:solidFill>
              </a:rPr>
              <a:t>«Слышала, слышала, что меня называют страшным хищником, за аппетит не мерянный ругают, диетой угрожают. А вы разве видели, чтоб я упитанней сверх меры была? Да некоторые ещё благодарить меня должны за избавление от кровососущих насекомых. Многие мной даже очень довольны, люди мне, например, спасибо говорят!»</a:t>
            </a:r>
            <a:endParaRPr lang="ru-RU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0" name="Picture 2" descr="C:\Users\User\Desktop\неделя\для жалобной книги\article83941.jpg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2060848"/>
            <a:ext cx="3864703" cy="3651563"/>
          </a:xfrm>
          <a:prstGeom prst="round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5220072" y="2276873"/>
            <a:ext cx="36004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dirty="0" smtClean="0">
              <a:solidFill>
                <a:srgbClr val="C00000"/>
              </a:solidFill>
            </a:endParaRPr>
          </a:p>
          <a:p>
            <a:endParaRPr lang="ru-RU" b="1" dirty="0" smtClean="0">
              <a:solidFill>
                <a:srgbClr val="C00000"/>
              </a:solidFill>
            </a:endParaRPr>
          </a:p>
          <a:p>
            <a:endParaRPr lang="ru-RU" b="1" dirty="0" smtClean="0">
              <a:solidFill>
                <a:srgbClr val="C00000"/>
              </a:solidFill>
            </a:endParaRPr>
          </a:p>
          <a:p>
            <a:endParaRPr lang="ru-RU" b="1" dirty="0" smtClean="0">
              <a:solidFill>
                <a:srgbClr val="C00000"/>
              </a:solidFill>
            </a:endParaRPr>
          </a:p>
          <a:p>
            <a:endParaRPr lang="ru-RU" b="1" dirty="0" smtClean="0">
              <a:solidFill>
                <a:srgbClr val="C0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148064" y="2136339"/>
            <a:ext cx="3384376" cy="313932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ru-RU" b="1" dirty="0" smtClean="0">
              <a:solidFill>
                <a:srgbClr val="C00000"/>
              </a:solidFill>
            </a:endParaRPr>
          </a:p>
          <a:p>
            <a:r>
              <a:rPr lang="ru-RU" b="1" dirty="0" smtClean="0">
                <a:solidFill>
                  <a:srgbClr val="C00000"/>
                </a:solidFill>
              </a:rPr>
              <a:t>      За день стрекоза съедает такое количество насекомых, что их вес намного превосходит вес самой охотницы. … Активно уничтожают комаров, мошек и прочих кровососущих насекомых, чем стрекозы приносят очевидную пользу человеку.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Горизонтальный свиток 3"/>
          <p:cNvSpPr/>
          <p:nvPr/>
        </p:nvSpPr>
        <p:spPr>
          <a:xfrm>
            <a:off x="1043608" y="1268760"/>
            <a:ext cx="7920880" cy="5589240"/>
          </a:xfrm>
          <a:prstGeom prst="horizontalScroll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 Жалоба № 3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  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sz="2800" b="1" dirty="0" smtClean="0">
                <a:solidFill>
                  <a:srgbClr val="C00000"/>
                </a:solidFill>
              </a:rPr>
              <a:t>«Наговаривают на меня, ругают. Стараюсь на глаза даже меньше попадаться, что где не случись в огороде– то я крайний. Очень мне нужны их картошка с клубникой. Терпеть овощи не могу! Да, рою, конечно, червей дождевых очень люблю. Я виноват, конечно, но у каждого свои слабости. Зато сколько пользы приношу – урожай от вредителей спасаю!»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3573016"/>
            <a:ext cx="7890080" cy="2808312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700" b="1" dirty="0" smtClean="0">
                <a:solidFill>
                  <a:srgbClr val="C00000"/>
                </a:solidFill>
              </a:rPr>
              <a:t>Кроты не только вредят огородам и садам, но и приносят определенную пользу: уничтожают медведок, личинок майских  жуков , слизняков.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1026" name="Picture 2" descr="C:\Users\User\Desktop\неделя\для жалобной книги\i.jpe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752" y="332656"/>
            <a:ext cx="4821716" cy="3077691"/>
          </a:xfrm>
          <a:prstGeom prst="roundRect">
            <a:avLst/>
          </a:prstGeom>
          <a:noFill/>
          <a:ln>
            <a:solidFill>
              <a:schemeClr val="tx2"/>
            </a:solidFill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Горизонтальный свиток 7"/>
          <p:cNvSpPr/>
          <p:nvPr/>
        </p:nvSpPr>
        <p:spPr>
          <a:xfrm>
            <a:off x="1043608" y="1196752"/>
            <a:ext cx="7776864" cy="5328592"/>
          </a:xfrm>
          <a:prstGeom prst="horizontalScroll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Жалоба № 4</a:t>
            </a:r>
            <a:endParaRPr lang="ru-RU" dirty="0"/>
          </a:p>
        </p:txBody>
      </p:sp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2339752" y="-213772"/>
            <a:ext cx="6120680" cy="6124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dirty="0" smtClean="0">
              <a:latin typeface="Calibri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dirty="0" smtClean="0">
              <a:latin typeface="Calibri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 меня многие обижаются, что якобы и окраска моя маскировочная специально, и зубы заточены, и в засаде я прячусь. Да, аппетит у меня что надо, да и рыбку разную люблю, а иногда второпях и своих детишек проглочу. Зато меня есть за что уважать, я ведь санитар в реке!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4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4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204</TotalTime>
  <Words>644</Words>
  <Application>Microsoft Office PowerPoint</Application>
  <PresentationFormat>Экран (4:3)</PresentationFormat>
  <Paragraphs>71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Солнцестояние</vt:lpstr>
      <vt:lpstr>   Экологическое     ассорти   для      1-4 классов.</vt:lpstr>
      <vt:lpstr>    ОКРУЖАЮЩАЯ СРЕДА</vt:lpstr>
      <vt:lpstr>               Жалоба № 1</vt:lpstr>
      <vt:lpstr> Это сова. Находится под охраной закона. Одна серая сова за лето убивает тысячи полёвок, которые за лето способны уничтожить тонну зерна. </vt:lpstr>
      <vt:lpstr>              Жалоба № 2   </vt:lpstr>
      <vt:lpstr>Слайд 6</vt:lpstr>
      <vt:lpstr>              Жалоба № 3</vt:lpstr>
      <vt:lpstr>Кроты не только вредят огородам и садам, но и приносят определенную пользу: уничтожают медведок, личинок майских  жуков , слизняков. </vt:lpstr>
      <vt:lpstr>Жалоба № 4</vt:lpstr>
      <vt:lpstr>Щука является санитаром озер и рек.  Она нападает прежде всего на больную рыбу и съедает её. </vt:lpstr>
      <vt:lpstr>                 Жалоба № 5</vt:lpstr>
      <vt:lpstr>                    </vt:lpstr>
      <vt:lpstr>             Жалоба № 6</vt:lpstr>
      <vt:lpstr>  Это жаба. Одна жаба сохраняет от гусениц и червей целый огород. Если в доме завелись тараканы, принеси жабу – они исчезнут 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Экологическое ассорти для  1-4 классов.</dc:title>
  <dc:creator>User</dc:creator>
  <cp:lastModifiedBy>тамара</cp:lastModifiedBy>
  <cp:revision>27</cp:revision>
  <dcterms:created xsi:type="dcterms:W3CDTF">2013-01-21T19:17:31Z</dcterms:created>
  <dcterms:modified xsi:type="dcterms:W3CDTF">2020-11-25T10:20:17Z</dcterms:modified>
</cp:coreProperties>
</file>