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5" r:id="rId3"/>
    <p:sldId id="276" r:id="rId4"/>
    <p:sldId id="277" r:id="rId5"/>
    <p:sldId id="278" r:id="rId6"/>
    <p:sldId id="303" r:id="rId7"/>
    <p:sldId id="302" r:id="rId8"/>
    <p:sldId id="305" r:id="rId9"/>
    <p:sldId id="306" r:id="rId10"/>
    <p:sldId id="307" r:id="rId11"/>
    <p:sldId id="312" r:id="rId12"/>
    <p:sldId id="313" r:id="rId13"/>
    <p:sldId id="308" r:id="rId14"/>
    <p:sldId id="309" r:id="rId15"/>
    <p:sldId id="318" r:id="rId16"/>
    <p:sldId id="310" r:id="rId17"/>
    <p:sldId id="311" r:id="rId18"/>
    <p:sldId id="286" r:id="rId19"/>
    <p:sldId id="319" r:id="rId20"/>
    <p:sldId id="292" r:id="rId21"/>
    <p:sldId id="287" r:id="rId22"/>
    <p:sldId id="289" r:id="rId23"/>
    <p:sldId id="294" r:id="rId24"/>
    <p:sldId id="295" r:id="rId25"/>
    <p:sldId id="296" r:id="rId26"/>
    <p:sldId id="297" r:id="rId27"/>
    <p:sldId id="298" r:id="rId28"/>
    <p:sldId id="299" r:id="rId29"/>
    <p:sldId id="30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9EB17-D520-42CD-AAE8-5AD70B28DB8E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AAB49-31E3-4433-BF86-AC267D8D63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293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AAB49-31E3-4433-BF86-AC267D8D634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E29D17C-4AD2-4044-864B-8075135F9768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18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EA3FF82-94DA-4AD6-9ADA-8F16723A4D13}" type="slidenum">
              <a:rPr lang="ru-RU">
                <a:latin typeface="Arial" pitchFamily="34" charset="0"/>
              </a:rPr>
              <a:pPr>
                <a:defRPr/>
              </a:pPr>
              <a:t>20</a:t>
            </a:fld>
            <a:endParaRPr lang="ru-RU">
              <a:latin typeface="Arial" pitchFamily="34" charset="0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69B4F22-7719-4C4B-96FF-0664C786A60F}" type="slidenum">
              <a:rPr lang="ru-RU">
                <a:latin typeface="Arial" pitchFamily="34" charset="0"/>
              </a:rPr>
              <a:pPr>
                <a:defRPr/>
              </a:pPr>
              <a:t>21</a:t>
            </a:fld>
            <a:endParaRPr lang="ru-RU">
              <a:latin typeface="Arial" pitchFamily="34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6DEABF6-DD71-4DFC-ADD9-4568310528B6}" type="slidenum">
              <a:rPr lang="ru-RU">
                <a:latin typeface="Arial" pitchFamily="34" charset="0"/>
              </a:rPr>
              <a:pPr>
                <a:defRPr/>
              </a:pPr>
              <a:t>22</a:t>
            </a:fld>
            <a:endParaRPr lang="ru-RU">
              <a:latin typeface="Arial" pitchFamily="34" charset="0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9A8E7AB-2BA8-48A5-AE87-83610891D13B}" type="slidenum">
              <a:rPr lang="ru-RU">
                <a:latin typeface="Arial" pitchFamily="34" charset="0"/>
              </a:rPr>
              <a:pPr>
                <a:defRPr/>
              </a:pPr>
              <a:t>23</a:t>
            </a:fld>
            <a:endParaRPr lang="ru-RU">
              <a:latin typeface="Arial" pitchFamily="34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65ADB89-C869-4AA2-A9F4-8191CDACF2DC}" type="slidenum">
              <a:rPr lang="ru-RU">
                <a:latin typeface="Arial" pitchFamily="34" charset="0"/>
              </a:rPr>
              <a:pPr>
                <a:defRPr/>
              </a:pPr>
              <a:t>24</a:t>
            </a:fld>
            <a:endParaRPr lang="ru-RU">
              <a:latin typeface="Arial" pitchFamily="34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41D11F7-0588-42F4-94E1-673041781721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25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B4B35D0-BB06-4B25-996F-BE349C97605C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26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F66804D-8277-4AB7-B990-FA0D6F0240D0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27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B5BC0F9A-623F-489B-A030-88225B47C3E9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Font typeface="Times New Roman" pitchFamily="18" charset="0"/>
                <a:buNone/>
              </a:pPr>
              <a:t>7</a:t>
            </a:fld>
            <a:endParaRPr 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6B9DE1C4-C906-4C97-B355-6C4FE6EAF9ED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Font typeface="Times New Roman" pitchFamily="18" charset="0"/>
                <a:buNone/>
              </a:pPr>
              <a:t>8</a:t>
            </a:fld>
            <a:endParaRPr 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AE547ABC-BC24-4D90-9751-839A210E677E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Font typeface="Times New Roman" pitchFamily="18" charset="0"/>
                <a:buNone/>
              </a:pPr>
              <a:t>9</a:t>
            </a:fld>
            <a:endParaRPr 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E6216807-85B7-4A0F-8DBE-5B23DB1579B8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Font typeface="Times New Roman" pitchFamily="18" charset="0"/>
                <a:buNone/>
              </a:pPr>
              <a:t>10</a:t>
            </a:fld>
            <a:endParaRPr 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A38068C1-1465-41E6-8BE6-2BC15506C3B8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Font typeface="Times New Roman" pitchFamily="18" charset="0"/>
                <a:buNone/>
              </a:pPr>
              <a:t>13</a:t>
            </a:fld>
            <a:endParaRPr 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821BA6F4-1566-40FE-819E-187F78B44459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Font typeface="Times New Roman" pitchFamily="18" charset="0"/>
                <a:buNone/>
              </a:pPr>
              <a:t>14</a:t>
            </a:fld>
            <a:endParaRPr 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01422130-4988-4D15-BDBF-0C61BB84D66A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Font typeface="Times New Roman" pitchFamily="18" charset="0"/>
                <a:buNone/>
              </a:pPr>
              <a:t>16</a:t>
            </a:fld>
            <a:endParaRPr 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A850D4DF-83D1-4923-A94D-6A738117CB3F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Font typeface="Times New Roman" pitchFamily="18" charset="0"/>
                <a:buNone/>
              </a:pPr>
              <a:t>17</a:t>
            </a:fld>
            <a:endParaRPr lang="ru-RU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E67-2370-485D-820F-AA44E25FE17B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147C-9950-4B06-B5A6-859D24DE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E67-2370-485D-820F-AA44E25FE17B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147C-9950-4B06-B5A6-859D24DE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E67-2370-485D-820F-AA44E25FE17B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147C-9950-4B06-B5A6-859D24DE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E67-2370-485D-820F-AA44E25FE17B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147C-9950-4B06-B5A6-859D24DE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E67-2370-485D-820F-AA44E25FE17B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147C-9950-4B06-B5A6-859D24DE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E67-2370-485D-820F-AA44E25FE17B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147C-9950-4B06-B5A6-859D24DE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E67-2370-485D-820F-AA44E25FE17B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147C-9950-4B06-B5A6-859D24DE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E67-2370-485D-820F-AA44E25FE17B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147C-9950-4B06-B5A6-859D24DE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E67-2370-485D-820F-AA44E25FE17B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147C-9950-4B06-B5A6-859D24DE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E67-2370-485D-820F-AA44E25FE17B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147C-9950-4B06-B5A6-859D24DE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EE67-2370-485D-820F-AA44E25FE17B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147C-9950-4B06-B5A6-859D24DE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EE67-2370-485D-820F-AA44E25FE17B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D147C-9950-4B06-B5A6-859D24DE7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24smi.org/celebrity/377-vladimir-putin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2204864"/>
            <a:ext cx="9144000" cy="381642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МАРТА-</a:t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МЕЖДУНАРОДНЫЙ ДЕНЬ</a:t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ГРАЖДАНСКОЙ ОБОРОНЫ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endParaRPr lang="ru-RU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395788"/>
            <a:endParaRPr lang="ru-RU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6"/>
          <p:cNvSpPr txBox="1">
            <a:spLocks noChangeArrowheads="1"/>
          </p:cNvSpPr>
          <p:nvPr/>
        </p:nvSpPr>
        <p:spPr bwMode="auto">
          <a:xfrm>
            <a:off x="3714750" y="1214438"/>
            <a:ext cx="5186363" cy="1643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800" u="sng">
                <a:solidFill>
                  <a:srgbClr val="FF99FF"/>
                </a:solidFill>
              </a:rPr>
              <a:t>Четвертый этап</a:t>
            </a:r>
            <a:r>
              <a:rPr lang="ru-RU" sz="2800">
                <a:solidFill>
                  <a:srgbClr val="FF99FF"/>
                </a:solidFill>
              </a:rPr>
              <a:t> (июнь 1945 - июль 1961 г.г.)</a:t>
            </a:r>
            <a:r>
              <a:rPr lang="ru-RU" sz="2800">
                <a:solidFill>
                  <a:srgbClr val="FFFF00"/>
                </a:solidFill>
              </a:rPr>
              <a:t> этап совершенствования МПВО.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42875"/>
            <a:ext cx="9144000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Зарождение и развитие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гражданской обороны РФ</a:t>
            </a:r>
          </a:p>
        </p:txBody>
      </p:sp>
      <p:sp>
        <p:nvSpPr>
          <p:cNvPr id="24580" name="Прямоугольник 9"/>
          <p:cNvSpPr>
            <a:spLocks noChangeArrowheads="1"/>
          </p:cNvSpPr>
          <p:nvPr/>
        </p:nvSpPr>
        <p:spPr bwMode="auto">
          <a:xfrm>
            <a:off x="142875" y="3000375"/>
            <a:ext cx="8786813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>
              <a:lnSpc>
                <a:spcPts val="2400"/>
              </a:lnSpc>
              <a:spcAft>
                <a:spcPts val="1200"/>
              </a:spcAft>
            </a:pPr>
            <a:r>
              <a:rPr lang="ru-RU" sz="2400">
                <a:solidFill>
                  <a:schemeClr val="tx1"/>
                </a:solidFill>
              </a:rPr>
              <a:t>Решение, принятое руководством страны в 1961 году, о преобразовании МПВО в систему Гражданской обороны, вернее, ее трансформации, практически завершило начавшийся в 1955 г. процесс пересмотра устоявшихся взглядов на защиту населения и территорий в условиях возможного применения противником оружия массового поражения. </a:t>
            </a:r>
          </a:p>
          <a:p>
            <a:pPr indent="457200" algn="just">
              <a:lnSpc>
                <a:spcPts val="2400"/>
              </a:lnSpc>
              <a:spcAft>
                <a:spcPts val="1200"/>
              </a:spcAft>
            </a:pPr>
            <a:r>
              <a:rPr lang="ru-RU" sz="2400">
                <a:solidFill>
                  <a:schemeClr val="tx1"/>
                </a:solidFill>
              </a:rPr>
              <a:t>На этом этапе руководство МПВО-ГО было возложено на исполнительные органы Советов депутатов трудящихся краев, областей, городов и ра­йонов.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14438"/>
            <a:ext cx="3214687" cy="164306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17604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140968"/>
            <a:ext cx="7596336" cy="313932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В 60-е годы ХХ века стало очевидно, что без целенаправленных  крупномасштабных мер по защите тыла нельзя говорить о готовности государства к отражению возможной агрессии вероятного противника. Процесс преобразования и усиления МПВО, начавшийся в 1955г., продолжался до июля 1961г., когда местная противовоздушная оборона была преобразована в гражданскую оборону СССР.</a:t>
            </a:r>
          </a:p>
          <a:p>
            <a:r>
              <a:rPr lang="ru-RU" dirty="0"/>
              <a:t>Руководство системой гражданской обороны страны было поручено одному из самых авторитетных военачальников того времени – главнокомандующему сухопутными войсками Маршалу Советского Союза Василию Ивановичу Чуйкову. </a:t>
            </a:r>
          </a:p>
        </p:txBody>
      </p:sp>
      <p:pic>
        <p:nvPicPr>
          <p:cNvPr id="3" name="Рисунок 2" descr="https://pbs.twimg.com/media/DzLtD4zWsAAIYiz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5848"/>
            <a:ext cx="2476500" cy="2865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851920" y="1062077"/>
            <a:ext cx="4572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/>
              <a:t>Маршал Советского Союза </a:t>
            </a:r>
          </a:p>
          <a:p>
            <a:r>
              <a:rPr lang="ru-RU" dirty="0"/>
              <a:t>Василий Иванович Чуйков</a:t>
            </a:r>
          </a:p>
        </p:txBody>
      </p:sp>
    </p:spTree>
    <p:extLst>
      <p:ext uri="{BB962C8B-B14F-4D97-AF65-F5344CB8AC3E}">
        <p14:creationId xmlns="" xmlns:p14="http://schemas.microsoft.com/office/powerpoint/2010/main" val="3146013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ятная медаль «Василий Чуйков» 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0040"/>
            <a:ext cx="1381125" cy="2072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3068960"/>
            <a:ext cx="7272808" cy="34163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Памятная медаль «Василий Чуйков»</a:t>
            </a:r>
            <a:endParaRPr lang="ru-RU" sz="2400" dirty="0"/>
          </a:p>
          <a:p>
            <a:r>
              <a:rPr lang="ru-RU" sz="2400" dirty="0"/>
              <a:t>В 2012 году в МЧС России утвердили медаль «Маршал Василий Чуйков» для награждения наиболее отличившихся сотрудников, которые проработали в учреждениях ведомства более 10 лет и с честью выполняли свой долг.</a:t>
            </a:r>
          </a:p>
          <a:p>
            <a:r>
              <a:rPr lang="ru-RU" sz="2400" dirty="0"/>
              <a:t>Медаль также дают ветеранам, пенсионерам и гражданским лицам, имеющим особые заслуги по гражданской обороне России.</a:t>
            </a:r>
          </a:p>
        </p:txBody>
      </p:sp>
    </p:spTree>
    <p:extLst>
      <p:ext uri="{BB962C8B-B14F-4D97-AF65-F5344CB8AC3E}">
        <p14:creationId xmlns="" xmlns:p14="http://schemas.microsoft.com/office/powerpoint/2010/main" val="172973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6"/>
          <p:cNvSpPr txBox="1">
            <a:spLocks noChangeArrowheads="1"/>
          </p:cNvSpPr>
          <p:nvPr/>
        </p:nvSpPr>
        <p:spPr bwMode="auto">
          <a:xfrm>
            <a:off x="4357688" y="1214438"/>
            <a:ext cx="4543425" cy="1643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800" u="sng">
                <a:solidFill>
                  <a:srgbClr val="FF99FF"/>
                </a:solidFill>
              </a:rPr>
              <a:t>Пятый этап</a:t>
            </a:r>
            <a:r>
              <a:rPr lang="ru-RU" sz="2800">
                <a:solidFill>
                  <a:srgbClr val="FF99FF"/>
                </a:solidFill>
              </a:rPr>
              <a:t> (июль 1961 - сентябрь 1971 г.г.) </a:t>
            </a:r>
            <a:r>
              <a:rPr lang="ru-RU" sz="2800">
                <a:solidFill>
                  <a:srgbClr val="FFFF00"/>
                </a:solidFill>
              </a:rPr>
              <a:t>-глубокие структурные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800">
                <a:solidFill>
                  <a:srgbClr val="FFFF00"/>
                </a:solidFill>
              </a:rPr>
              <a:t>изменения ГО.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42875"/>
            <a:ext cx="9144000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Зарождение и развитие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гражданской обороны РФ</a:t>
            </a:r>
          </a:p>
        </p:txBody>
      </p:sp>
      <p:sp>
        <p:nvSpPr>
          <p:cNvPr id="25604" name="Прямоугольник 9"/>
          <p:cNvSpPr>
            <a:spLocks noChangeArrowheads="1"/>
          </p:cNvSpPr>
          <p:nvPr/>
        </p:nvSpPr>
        <p:spPr bwMode="auto">
          <a:xfrm>
            <a:off x="142875" y="3000375"/>
            <a:ext cx="8786813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>
              <a:spcAft>
                <a:spcPts val="1200"/>
              </a:spcAft>
            </a:pPr>
            <a:r>
              <a:rPr lang="ru-RU" sz="2400">
                <a:solidFill>
                  <a:schemeClr val="tx1"/>
                </a:solidFill>
              </a:rPr>
              <a:t>С сентября 1971 г. непосредственное руководство системой ГО вновь, как и в 30-е годы, было передано военному ведомству. </a:t>
            </a:r>
          </a:p>
          <a:p>
            <a:pPr indent="457200" algn="just">
              <a:spcAft>
                <a:spcPts val="1200"/>
              </a:spcAft>
            </a:pPr>
            <a:r>
              <a:rPr lang="ru-RU" sz="2400">
                <a:solidFill>
                  <a:schemeClr val="tx1"/>
                </a:solidFill>
              </a:rPr>
              <a:t>ГО стала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ru-RU" sz="2400">
                <a:solidFill>
                  <a:schemeClr val="tx1"/>
                </a:solidFill>
              </a:rPr>
              <a:t>строиться по территориально -производственному признаку.</a:t>
            </a:r>
          </a:p>
          <a:p>
            <a:pPr indent="457200" algn="just">
              <a:spcAft>
                <a:spcPts val="1200"/>
              </a:spcAft>
            </a:pPr>
            <a:r>
              <a:rPr lang="ru-RU" sz="2400">
                <a:solidFill>
                  <a:schemeClr val="tx1"/>
                </a:solidFill>
              </a:rPr>
              <a:t>Вводится должность Начальника ГО страны.</a:t>
            </a:r>
          </a:p>
          <a:p>
            <a:pPr indent="457200" algn="just">
              <a:spcAft>
                <a:spcPts val="1200"/>
              </a:spcAft>
            </a:pPr>
            <a:r>
              <a:rPr lang="ru-RU" sz="2400">
                <a:solidFill>
                  <a:schemeClr val="tx1"/>
                </a:solidFill>
              </a:rPr>
              <a:t> Совершенствуются мероприятия защиты населения в ядерной войне.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14438"/>
            <a:ext cx="3500438" cy="164306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3618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6"/>
          <p:cNvSpPr txBox="1">
            <a:spLocks noChangeArrowheads="1"/>
          </p:cNvSpPr>
          <p:nvPr/>
        </p:nvSpPr>
        <p:spPr bwMode="auto">
          <a:xfrm>
            <a:off x="4357688" y="1214438"/>
            <a:ext cx="4643437" cy="164306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800" u="sng">
                <a:solidFill>
                  <a:srgbClr val="FF99FF"/>
                </a:solidFill>
              </a:rPr>
              <a:t>Шестой этап</a:t>
            </a:r>
            <a:r>
              <a:rPr lang="ru-RU" sz="2800">
                <a:solidFill>
                  <a:srgbClr val="FF99FF"/>
                </a:solidFill>
              </a:rPr>
              <a:t> (октябрь 1971 - июль 1987 г.г.) </a:t>
            </a:r>
            <a:r>
              <a:rPr lang="ru-RU" sz="2800">
                <a:solidFill>
                  <a:srgbClr val="FFFF00"/>
                </a:solidFill>
              </a:rPr>
              <a:t>- новые структурными изменениями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42875"/>
            <a:ext cx="9144000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Зарождение и развитие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гражданской обороны РФ</a:t>
            </a:r>
          </a:p>
        </p:txBody>
      </p:sp>
      <p:sp>
        <p:nvSpPr>
          <p:cNvPr id="26628" name="Прямоугольник 9"/>
          <p:cNvSpPr>
            <a:spLocks noChangeArrowheads="1"/>
          </p:cNvSpPr>
          <p:nvPr/>
        </p:nvSpPr>
        <p:spPr bwMode="auto">
          <a:xfrm>
            <a:off x="214313" y="2857500"/>
            <a:ext cx="87868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>
              <a:spcAft>
                <a:spcPts val="1200"/>
              </a:spcAft>
            </a:pPr>
            <a:r>
              <a:rPr lang="ru-RU" sz="2400">
                <a:solidFill>
                  <a:schemeClr val="tx1"/>
                </a:solidFill>
              </a:rPr>
              <a:t>Усиление гонки вооружения и достижение СССР стратегического паритета. </a:t>
            </a:r>
          </a:p>
          <a:p>
            <a:pPr indent="457200" algn="just">
              <a:spcAft>
                <a:spcPts val="1200"/>
              </a:spcAft>
            </a:pPr>
            <a:endParaRPr lang="ru-RU" sz="2400">
              <a:solidFill>
                <a:srgbClr val="FFFF00"/>
              </a:solidFill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14438"/>
            <a:ext cx="3571875" cy="164306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2875" y="3786188"/>
            <a:ext cx="8858250" cy="28575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indent="457200" algn="just">
              <a:spcAft>
                <a:spcPts val="1200"/>
              </a:spcAft>
              <a:defRPr/>
            </a:pPr>
            <a:r>
              <a:rPr lang="ru-RU" sz="2400" dirty="0">
                <a:solidFill>
                  <a:srgbClr val="00FF00"/>
                </a:solidFill>
                <a:cs typeface="+mn-cs"/>
              </a:rPr>
              <a:t>Особенность первых шести этапов развития МПВО-ГО - </a:t>
            </a:r>
            <a:r>
              <a:rPr lang="ru-RU" sz="2400" dirty="0">
                <a:solidFill>
                  <a:srgbClr val="CCECFF"/>
                </a:solidFill>
                <a:cs typeface="+mn-cs"/>
              </a:rPr>
              <a:t>планирование выполнения всех мероприятий по защите населения и территорий </a:t>
            </a:r>
            <a:r>
              <a:rPr lang="ru-RU" sz="2400" dirty="0">
                <a:solidFill>
                  <a:srgbClr val="FFFF00"/>
                </a:solidFill>
                <a:cs typeface="+mn-cs"/>
              </a:rPr>
              <a:t>в условиях военного времени. </a:t>
            </a:r>
          </a:p>
          <a:p>
            <a:pPr indent="457200" algn="just">
              <a:spcAft>
                <a:spcPts val="120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Предупреждение и ликвидация ЧС</a:t>
            </a:r>
            <a:r>
              <a:rPr lang="ru-RU" sz="2400" dirty="0">
                <a:solidFill>
                  <a:srgbClr val="CCECFF"/>
                </a:solidFill>
                <a:cs typeface="+mn-cs"/>
              </a:rPr>
              <a:t> природного и техногенного характера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в мирное время </a:t>
            </a:r>
            <a:r>
              <a:rPr lang="ru-RU" sz="2400" dirty="0">
                <a:solidFill>
                  <a:srgbClr val="CCECFF"/>
                </a:solidFill>
                <a:cs typeface="+mn-cs"/>
              </a:rPr>
              <a:t>как задача перед названными системами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не стоит.</a:t>
            </a:r>
          </a:p>
        </p:txBody>
      </p:sp>
    </p:spTree>
    <p:extLst>
      <p:ext uri="{BB962C8B-B14F-4D97-AF65-F5344CB8AC3E}">
        <p14:creationId xmlns="" xmlns:p14="http://schemas.microsoft.com/office/powerpoint/2010/main" val="2793368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od23.ru/wp-content/cache/thumb/79/5356c831f179879_850x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14195" cy="23006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131840" y="836712"/>
            <a:ext cx="5688632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/>
              <a:t>Алтунин</a:t>
            </a:r>
            <a:r>
              <a:rPr lang="ru-RU" sz="2800" b="1" dirty="0" smtClean="0"/>
              <a:t> </a:t>
            </a:r>
            <a:r>
              <a:rPr lang="ru-RU" sz="2800" b="1" dirty="0"/>
              <a:t>Александр Терентьевич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774789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Генерал армии </a:t>
            </a:r>
            <a:r>
              <a:rPr lang="ru-RU" dirty="0" err="1"/>
              <a:t>Алтунин</a:t>
            </a:r>
            <a:r>
              <a:rPr lang="ru-RU" dirty="0"/>
              <a:t> Александр Терентьевич, начальник гражданской обороны СССР  (19.07.1972 – 11.07.1986 гг.).</a:t>
            </a:r>
          </a:p>
          <a:p>
            <a:r>
              <a:rPr lang="ru-RU" dirty="0"/>
              <a:t>Генерал-полковник Александр Терентьевич </a:t>
            </a:r>
            <a:r>
              <a:rPr lang="ru-RU" dirty="0" err="1"/>
              <a:t>Алтунин</a:t>
            </a:r>
            <a:r>
              <a:rPr lang="ru-RU" dirty="0"/>
              <a:t>, сменивший на посту начальника Гражданской обороны СССР маршала Василия Ивановича Чуйкова, стал его преемником</a:t>
            </a:r>
            <a:r>
              <a:rPr lang="ru-RU" dirty="0" smtClean="0"/>
              <a:t>.</a:t>
            </a:r>
            <a:r>
              <a:rPr lang="ru-RU" dirty="0"/>
              <a:t> А.Т. </a:t>
            </a:r>
            <a:r>
              <a:rPr lang="ru-RU" dirty="0" err="1"/>
              <a:t>Алтунин</a:t>
            </a:r>
            <a:r>
              <a:rPr lang="ru-RU" dirty="0"/>
              <a:t> активно продолжил развитие системы гражданской обороны страны.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581128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Памятная медаль «Генерал армии </a:t>
            </a:r>
            <a:r>
              <a:rPr lang="ru-RU" b="1" dirty="0" err="1"/>
              <a:t>Алтунин</a:t>
            </a:r>
            <a:r>
              <a:rPr lang="ru-RU" b="1" dirty="0"/>
              <a:t>»</a:t>
            </a:r>
            <a:endParaRPr lang="ru-RU" dirty="0"/>
          </a:p>
          <a:p>
            <a:r>
              <a:rPr lang="ru-RU" dirty="0"/>
              <a:t>Так же как и предыдущий знак, эта награда учреждена в честь юбилея службы.</a:t>
            </a:r>
          </a:p>
        </p:txBody>
      </p:sp>
    </p:spTree>
    <p:extLst>
      <p:ext uri="{BB962C8B-B14F-4D97-AF65-F5344CB8AC3E}">
        <p14:creationId xmlns="" xmlns:p14="http://schemas.microsoft.com/office/powerpoint/2010/main" val="1251694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6"/>
          <p:cNvSpPr txBox="1">
            <a:spLocks noChangeArrowheads="1"/>
          </p:cNvSpPr>
          <p:nvPr/>
        </p:nvSpPr>
        <p:spPr bwMode="auto">
          <a:xfrm>
            <a:off x="285750" y="1143000"/>
            <a:ext cx="8572500" cy="17859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ru-RU" sz="2800" u="sng">
                <a:solidFill>
                  <a:srgbClr val="FF99FF"/>
                </a:solidFill>
              </a:rPr>
              <a:t>Восьмой этап</a:t>
            </a:r>
            <a:r>
              <a:rPr lang="ru-RU" sz="2800">
                <a:solidFill>
                  <a:srgbClr val="FF99FF"/>
                </a:solidFill>
              </a:rPr>
              <a:t> (с декабря 1991 г. по настоящее время) - </a:t>
            </a:r>
            <a:r>
              <a:rPr lang="ru-RU" sz="2800"/>
              <a:t>начался с </a:t>
            </a:r>
            <a:r>
              <a:rPr lang="ru-RU" sz="2800">
                <a:solidFill>
                  <a:srgbClr val="FFFF00"/>
                </a:solidFill>
              </a:rPr>
              <a:t>упразднения государст-венных структур СССР</a:t>
            </a:r>
            <a:r>
              <a:rPr lang="ru-RU" sz="2800"/>
              <a:t>, </a:t>
            </a:r>
            <a:r>
              <a:rPr lang="ru-RU" sz="2800">
                <a:solidFill>
                  <a:srgbClr val="CCECFF"/>
                </a:solidFill>
              </a:rPr>
              <a:t>образованием СНГ </a:t>
            </a:r>
            <a:r>
              <a:rPr lang="ru-RU" sz="2800"/>
              <a:t>и </a:t>
            </a:r>
            <a:r>
              <a:rPr lang="ru-RU" sz="2800">
                <a:solidFill>
                  <a:srgbClr val="00FF00"/>
                </a:solidFill>
              </a:rPr>
              <a:t>созданием РСЧС.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42875"/>
            <a:ext cx="9144000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Зарождение и развитие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гражданской обороны РФ</a:t>
            </a: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285750" y="4214813"/>
            <a:ext cx="85725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457200" algn="just" eaLnBrk="0" hangingPunct="0"/>
            <a:r>
              <a:rPr lang="ru-RU" sz="2800">
                <a:solidFill>
                  <a:schemeClr val="tx1"/>
                </a:solidFill>
              </a:rPr>
              <a:t>На базе войск гражданской обороны были сформированы группировки сил, заблаговременно нацеленные на возможный фронт аварийно-спасательных работ в мирное и военное время- воинские спасательные формирования</a:t>
            </a:r>
            <a:r>
              <a:rPr lang="ru-RU" sz="280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85750" y="3143250"/>
            <a:ext cx="8572500" cy="83343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1991-1995 гг. -  усилия по сохранению потенциала ГО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1996-2012 гг.-  формирование нового облика ГО.</a:t>
            </a:r>
          </a:p>
        </p:txBody>
      </p:sp>
    </p:spTree>
    <p:extLst>
      <p:ext uri="{BB962C8B-B14F-4D97-AF65-F5344CB8AC3E}">
        <p14:creationId xmlns="" xmlns:p14="http://schemas.microsoft.com/office/powerpoint/2010/main" val="1089321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285750" y="228600"/>
            <a:ext cx="8572500" cy="1343025"/>
          </a:xfrm>
          <a:prstGeom prst="rect">
            <a:avLst/>
          </a:prstGeom>
          <a:solidFill>
            <a:srgbClr val="0070C0"/>
          </a:solidFill>
          <a:ln w="38160">
            <a:solidFill>
              <a:srgbClr val="FF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Зарождение системы защиты населения и территорий от ЧС</a:t>
            </a: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52413" y="1600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indent="4572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spcAft>
                <a:spcPts val="1800"/>
              </a:spcAft>
              <a:buClr>
                <a:srgbClr val="C6CCD4"/>
              </a:buClr>
            </a:pPr>
            <a:r>
              <a:rPr lang="ru-RU" sz="2800">
                <a:solidFill>
                  <a:schemeClr val="tx1"/>
                </a:solidFill>
              </a:rPr>
              <a:t>30 июля 1987 г. Постановлением ЦК КПСС и Совета Министров СССР № 886-213 «О мерах по коренной перестройке ГО» признано, что ГО должна участвовать в ликвидации ЧС (решение принято после катастрофы на Чернобыльской АЭС). </a:t>
            </a:r>
          </a:p>
          <a:p>
            <a:pPr algn="just" eaLnBrk="1" hangingPunct="1">
              <a:spcAft>
                <a:spcPts val="1800"/>
              </a:spcAft>
              <a:buClr>
                <a:srgbClr val="C6CCD4"/>
              </a:buClr>
            </a:pPr>
            <a:r>
              <a:rPr lang="ru-RU" sz="2800">
                <a:solidFill>
                  <a:schemeClr val="tx1"/>
                </a:solidFill>
              </a:rPr>
              <a:t>17 июля 1990 года Президиум Верховного Совета РСФСР постановлением №114-1 признал целесообразным образование Российского корпуса спасателей</a:t>
            </a:r>
            <a:r>
              <a:rPr lang="ru-RU" sz="2800">
                <a:solidFill>
                  <a:srgbClr val="66FF66"/>
                </a:solidFill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786747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268288" y="1600200"/>
            <a:ext cx="6661150" cy="29654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indent="457200" algn="just">
              <a:lnSpc>
                <a:spcPts val="2788"/>
              </a:lnSpc>
              <a:spcAft>
                <a:spcPts val="60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800" dirty="0">
                <a:solidFill>
                  <a:schemeClr val="tx1"/>
                </a:solidFill>
              </a:rPr>
              <a:t>27 декабря 1990 года Совет Министров РСФСР </a:t>
            </a:r>
            <a:r>
              <a:rPr lang="ru-RU" sz="2800" dirty="0" smtClean="0">
                <a:solidFill>
                  <a:schemeClr val="tx1"/>
                </a:solidFill>
              </a:rPr>
              <a:t>постановлением </a:t>
            </a:r>
            <a:r>
              <a:rPr lang="ru-RU" sz="2800" dirty="0">
                <a:solidFill>
                  <a:schemeClr val="tx1"/>
                </a:solidFill>
              </a:rPr>
              <a:t>№ 606 образовал Российский корпус спасателей (на  правах государственного комитета РСФСР)</a:t>
            </a:r>
          </a:p>
          <a:p>
            <a:pPr indent="457200">
              <a:lnSpc>
                <a:spcPts val="2788"/>
              </a:lnSpc>
              <a:spcAft>
                <a:spcPts val="60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Образована государственная </a:t>
            </a:r>
            <a:r>
              <a:rPr lang="ru-RU" sz="2800" dirty="0">
                <a:solidFill>
                  <a:schemeClr val="tx1"/>
                </a:solidFill>
              </a:rPr>
              <a:t>структура со своими силами и средствами для защиты от ЧС.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247650"/>
            <a:ext cx="2020887" cy="2619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788988" y="260350"/>
            <a:ext cx="5295900" cy="1143000"/>
          </a:xfrm>
          <a:prstGeom prst="rect">
            <a:avLst/>
          </a:prstGeom>
          <a:solidFill>
            <a:srgbClr val="0070C0"/>
          </a:solidFill>
          <a:ln w="38160">
            <a:solidFill>
              <a:srgbClr val="FF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Защита от ЧС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57188" y="4786313"/>
            <a:ext cx="8504237" cy="1530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 indent="457200" algn="just">
              <a:lnSpc>
                <a:spcPts val="2788"/>
              </a:lnSpc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>
                <a:solidFill>
                  <a:schemeClr val="tx1"/>
                </a:solidFill>
              </a:rPr>
              <a:t>17 апреля 1991 г. Советом Министров РСФСР принято постановление № 207 «О назначении Шойгу С.К. Председателем Российского корпуса спасателей»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Ð²Ð³ÐµÐ½Ð¸Ð¹ ÐÐ¸Ð½Ð¸ÑÐµÐ²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2880320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3628123"/>
            <a:ext cx="8568952" cy="30469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Евгений </a:t>
            </a:r>
            <a:r>
              <a:rPr lang="ru-RU" sz="2400" dirty="0"/>
              <a:t>Николаевич Зиничев – российский политик, прошедший путь от оперативного сотрудника до главы регионального управления Федеральной службы безопасности России. Работал в Центральном аппарате ФСБ и личной охране президентской Службы безопасности, сопровождая президента и председателя Правительства РФ </a:t>
            </a:r>
            <a:r>
              <a:rPr lang="ru-RU" sz="2400" dirty="0">
                <a:hlinkClick r:id="rId3"/>
              </a:rPr>
              <a:t>Владимира Путина</a:t>
            </a:r>
            <a:r>
              <a:rPr lang="ru-RU" sz="2400" dirty="0"/>
              <a:t> в рабочих поездках. С мая 2018 года – министр, возглавивший МЧС Российско</a:t>
            </a:r>
            <a:r>
              <a:rPr lang="ru-RU" dirty="0"/>
              <a:t>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195289"/>
            <a:ext cx="4605813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/>
              <a:t>ЕВГЕНИЙ НИКОЛАЕВИЧ ЗИНИЧЕВ</a:t>
            </a:r>
          </a:p>
        </p:txBody>
      </p:sp>
    </p:spTree>
    <p:extLst>
      <p:ext uri="{BB962C8B-B14F-4D97-AF65-F5344CB8AC3E}">
        <p14:creationId xmlns="" xmlns:p14="http://schemas.microsoft.com/office/powerpoint/2010/main" val="27437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52928" cy="193022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Гражданская оборона-система мероприятий по защите населения, материальных и культурных ценностей от опасностей, возникающих при ведении военных действий или вследствие них.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060848"/>
            <a:ext cx="8373616" cy="45259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Основные задачи гражданской обороны:</a:t>
            </a:r>
          </a:p>
          <a:p>
            <a:pPr lvl="0"/>
            <a:r>
              <a:rPr lang="ru-RU" b="1" dirty="0" smtClean="0"/>
              <a:t>оповещение населения о возникающих  опасностях;</a:t>
            </a:r>
            <a:endParaRPr lang="ru-RU" dirty="0" smtClean="0"/>
          </a:p>
          <a:p>
            <a:pPr lvl="0"/>
            <a:r>
              <a:rPr lang="ru-RU" b="1" dirty="0" smtClean="0"/>
              <a:t>обучение населения способам защиты и приемам оказания первой помощи;</a:t>
            </a:r>
            <a:endParaRPr lang="ru-RU" dirty="0" smtClean="0"/>
          </a:p>
          <a:p>
            <a:pPr lvl="0"/>
            <a:r>
              <a:rPr lang="ru-RU" b="1" dirty="0" smtClean="0"/>
              <a:t>обеспечение населения средствами индивидуальной защиты;</a:t>
            </a:r>
            <a:endParaRPr lang="ru-RU" dirty="0" smtClean="0"/>
          </a:p>
          <a:p>
            <a:pPr lvl="0"/>
            <a:r>
              <a:rPr lang="ru-RU" b="1" dirty="0" smtClean="0"/>
              <a:t>эвакуация и рассредоточение населения;</a:t>
            </a:r>
            <a:endParaRPr lang="ru-RU" dirty="0" smtClean="0"/>
          </a:p>
          <a:p>
            <a:pPr lvl="0"/>
            <a:r>
              <a:rPr lang="ru-RU" b="1" dirty="0" smtClean="0"/>
              <a:t>организация проведения аварийно-спасательных работ.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57200" y="260350"/>
            <a:ext cx="82296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CC0000"/>
                </a:solidFill>
              </a:rPr>
              <a:t>Противогазы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0" y="3429000"/>
            <a:ext cx="9144000" cy="3841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lvl="1" indent="-282575">
              <a:lnSpc>
                <a:spcPct val="80000"/>
              </a:lnSpc>
              <a:spcBef>
                <a:spcPts val="300"/>
              </a:spcBef>
              <a:buClrTx/>
              <a:buFontTx/>
              <a:buNone/>
              <a:tabLst>
                <a:tab pos="74295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1200">
                <a:solidFill>
                  <a:srgbClr val="660033"/>
                </a:solidFill>
              </a:rPr>
              <a:t>Противогаз Зелинского						       Современный 							         фильтрующий противогаз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5003800" y="2565400"/>
            <a:ext cx="3960813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68263" y="4508500"/>
            <a:ext cx="8740776" cy="1943100"/>
            <a:chOff x="-43" y="2840"/>
            <a:chExt cx="5506" cy="1224"/>
          </a:xfrm>
        </p:grpSpPr>
        <p:cxnSp>
          <p:nvCxnSpPr>
            <p:cNvPr id="32780" name="AutoShape 5"/>
            <p:cNvCxnSpPr>
              <a:cxnSpLocks noChangeShapeType="1"/>
              <a:stCxn id="32786" idx="1"/>
              <a:endCxn id="32783" idx="0"/>
            </p:cNvCxnSpPr>
            <p:nvPr/>
          </p:nvCxnSpPr>
          <p:spPr bwMode="auto">
            <a:xfrm flipH="1" flipV="1">
              <a:off x="2785" y="2840"/>
              <a:ext cx="222" cy="786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32781" name="AutoShape 6"/>
            <p:cNvCxnSpPr>
              <a:cxnSpLocks noChangeShapeType="1"/>
              <a:stCxn id="32785" idx="0"/>
              <a:endCxn id="32783" idx="2"/>
            </p:cNvCxnSpPr>
            <p:nvPr/>
          </p:nvCxnSpPr>
          <p:spPr bwMode="auto">
            <a:xfrm flipH="1" flipV="1">
              <a:off x="2784" y="3627"/>
              <a:ext cx="1" cy="92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32782" name="AutoShape 7"/>
            <p:cNvCxnSpPr>
              <a:cxnSpLocks noChangeShapeType="1"/>
              <a:stCxn id="32784" idx="0"/>
              <a:endCxn id="32783" idx="2"/>
            </p:cNvCxnSpPr>
            <p:nvPr/>
          </p:nvCxnSpPr>
          <p:spPr bwMode="auto">
            <a:xfrm flipV="1">
              <a:off x="893" y="3627"/>
              <a:ext cx="1891" cy="92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32783" name="AutoShape 8"/>
            <p:cNvSpPr>
              <a:spLocks noChangeArrowheads="1"/>
            </p:cNvSpPr>
            <p:nvPr/>
          </p:nvSpPr>
          <p:spPr bwMode="auto">
            <a:xfrm>
              <a:off x="1503" y="3512"/>
              <a:ext cx="2562" cy="115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9080" tIns="9720" rIns="19080" bIns="972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>
                  <a:solidFill>
                    <a:srgbClr val="000000"/>
                  </a:solidFill>
                </a:rPr>
                <a:t>ПРОТИВОГАЗЫ</a:t>
              </a:r>
            </a:p>
          </p:txBody>
        </p:sp>
        <p:sp>
          <p:nvSpPr>
            <p:cNvPr id="32784" name="AutoShape 9"/>
            <p:cNvSpPr>
              <a:spLocks noChangeArrowheads="1"/>
            </p:cNvSpPr>
            <p:nvPr/>
          </p:nvSpPr>
          <p:spPr bwMode="auto">
            <a:xfrm>
              <a:off x="103" y="3721"/>
              <a:ext cx="1579" cy="197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9080" tIns="9720" rIns="19080" bIns="972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>
                  <a:solidFill>
                    <a:srgbClr val="000000"/>
                  </a:solidFill>
                </a:rPr>
                <a:t>фильтрующие</a:t>
              </a:r>
            </a:p>
          </p:txBody>
        </p:sp>
        <p:sp>
          <p:nvSpPr>
            <p:cNvPr id="32785" name="AutoShape 10"/>
            <p:cNvSpPr>
              <a:spLocks noChangeArrowheads="1"/>
            </p:cNvSpPr>
            <p:nvPr/>
          </p:nvSpPr>
          <p:spPr bwMode="auto">
            <a:xfrm>
              <a:off x="1929" y="3721"/>
              <a:ext cx="1716" cy="216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9080" tIns="9720" rIns="19080" bIns="972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>
                  <a:solidFill>
                    <a:srgbClr val="000000"/>
                  </a:solidFill>
                </a:rPr>
                <a:t>изолирующие</a:t>
              </a:r>
            </a:p>
          </p:txBody>
        </p:sp>
        <p:sp>
          <p:nvSpPr>
            <p:cNvPr id="32786" name="AutoShape 11"/>
            <p:cNvSpPr>
              <a:spLocks noChangeArrowheads="1"/>
            </p:cNvSpPr>
            <p:nvPr/>
          </p:nvSpPr>
          <p:spPr bwMode="auto">
            <a:xfrm>
              <a:off x="3891" y="3721"/>
              <a:ext cx="1572" cy="216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1320" tIns="15840" rIns="31320" bIns="15840" anchor="ctr"/>
            <a:lstStyle/>
            <a:p>
              <a:pPr marL="342900" indent="-339725" algn="ctr">
                <a:buClrTx/>
                <a:buFontTx/>
                <a:buNone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</a:pPr>
              <a:r>
                <a:rPr lang="ru-RU">
                  <a:solidFill>
                    <a:srgbClr val="000000"/>
                  </a:solidFill>
                </a:rPr>
                <a:t>шланговые</a:t>
              </a:r>
            </a:p>
          </p:txBody>
        </p:sp>
      </p:grpSp>
      <p:sp>
        <p:nvSpPr>
          <p:cNvPr id="32774" name="Rectangle 12"/>
          <p:cNvSpPr>
            <a:spLocks noChangeArrowheads="1"/>
          </p:cNvSpPr>
          <p:nvPr/>
        </p:nvSpPr>
        <p:spPr bwMode="auto">
          <a:xfrm>
            <a:off x="0" y="34766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277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908050"/>
            <a:ext cx="2189163" cy="244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77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1052513"/>
            <a:ext cx="2263775" cy="230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7" name="Rectangle 15"/>
          <p:cNvSpPr>
            <a:spLocks noChangeArrowheads="1"/>
          </p:cNvSpPr>
          <p:nvPr/>
        </p:nvSpPr>
        <p:spPr bwMode="auto">
          <a:xfrm>
            <a:off x="0" y="65103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2778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8913" y="1052513"/>
            <a:ext cx="1993900" cy="230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9" name="Rectangle 17"/>
          <p:cNvSpPr>
            <a:spLocks noChangeArrowheads="1"/>
          </p:cNvSpPr>
          <p:nvPr/>
        </p:nvSpPr>
        <p:spPr bwMode="auto">
          <a:xfrm>
            <a:off x="250825" y="3860800"/>
            <a:ext cx="8518525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333399"/>
                </a:solidFill>
              </a:rPr>
              <a:t>Классификация противогазов по принципу действия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457200" y="188913"/>
            <a:ext cx="8229600" cy="63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Промышленные фильтрующие противогазы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003800" y="2565400"/>
            <a:ext cx="3960813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4766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65103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23850" y="1123950"/>
            <a:ext cx="6553200" cy="2017018"/>
          </a:xfrm>
          <a:prstGeom prst="rect">
            <a:avLst/>
          </a:prstGeom>
          <a:solidFill>
            <a:srgbClr val="CCFF66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9725">
              <a:spcBef>
                <a:spcPts val="450"/>
              </a:spcBef>
              <a:buClrTx/>
              <a:buFontTx/>
              <a:buNone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1800" dirty="0">
                <a:solidFill>
                  <a:srgbClr val="660033"/>
                </a:solidFill>
              </a:rPr>
              <a:t>	</a:t>
            </a:r>
            <a:r>
              <a:rPr lang="ru-RU" sz="2400" dirty="0">
                <a:solidFill>
                  <a:srgbClr val="660033"/>
                </a:solidFill>
              </a:rPr>
              <a:t>Их целевое предназначение — защита работников  химически опасных производств от опасных химических веществ в условиях превышения их концентраций в воздухе выше допустимых норм. 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588" y="5200650"/>
            <a:ext cx="1095375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ru-RU" sz="900">
                <a:solidFill>
                  <a:srgbClr val="000033"/>
                </a:solidFill>
                <a:cs typeface="Times New Roman" pitchFamily="18" charset="0"/>
              </a:rPr>
              <a:t>	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300193" y="3643313"/>
            <a:ext cx="2227858" cy="2954039"/>
            <a:chOff x="4457" y="573"/>
            <a:chExt cx="1097" cy="1630"/>
          </a:xfrm>
        </p:grpSpPr>
        <p:pic>
          <p:nvPicPr>
            <p:cNvPr id="33802" name="Picture 28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12000"/>
            </a:blip>
            <a:srcRect/>
            <a:stretch>
              <a:fillRect/>
            </a:stretch>
          </p:blipFill>
          <p:spPr bwMode="auto">
            <a:xfrm>
              <a:off x="4457" y="573"/>
              <a:ext cx="1097" cy="16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3803" name="Text Box 29"/>
            <p:cNvSpPr txBox="1">
              <a:spLocks noChangeArrowheads="1"/>
            </p:cNvSpPr>
            <p:nvPr/>
          </p:nvSpPr>
          <p:spPr bwMode="auto">
            <a:xfrm>
              <a:off x="4457" y="573"/>
              <a:ext cx="1097" cy="16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3801" name="Picture 30"/>
          <p:cNvPicPr>
            <a:picLocks noChangeAspect="1" noChangeArrowheads="1"/>
          </p:cNvPicPr>
          <p:nvPr/>
        </p:nvPicPr>
        <p:blipFill>
          <a:blip r:embed="rId4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251520" y="3375505"/>
            <a:ext cx="2664296" cy="34824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57200" y="225425"/>
            <a:ext cx="82296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CC0000"/>
                </a:solidFill>
              </a:rPr>
              <a:t>Респираторы</a:t>
            </a: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34766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179388" y="836613"/>
            <a:ext cx="8785225" cy="649287"/>
          </a:xfrm>
          <a:prstGeom prst="rect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9725">
              <a:spcBef>
                <a:spcPts val="450"/>
              </a:spcBef>
              <a:buClrTx/>
              <a:buFontTx/>
              <a:buNone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1800">
                <a:solidFill>
                  <a:srgbClr val="660033"/>
                </a:solidFill>
              </a:rPr>
              <a:t>	Применяют для защиты органов дыхания от вредных газов, паров, аэрозолей и пыли. 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0" y="-500063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0" y="211931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0" y="473868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-68263" y="4797425"/>
            <a:ext cx="8807451" cy="1631950"/>
            <a:chOff x="-43" y="3022"/>
            <a:chExt cx="5548" cy="1028"/>
          </a:xfrm>
        </p:grpSpPr>
        <p:cxnSp>
          <p:nvCxnSpPr>
            <p:cNvPr id="34830" name="AutoShape 8"/>
            <p:cNvCxnSpPr>
              <a:cxnSpLocks noChangeShapeType="1"/>
              <a:stCxn id="34836" idx="1"/>
              <a:endCxn id="34833" idx="0"/>
            </p:cNvCxnSpPr>
            <p:nvPr/>
          </p:nvCxnSpPr>
          <p:spPr bwMode="auto">
            <a:xfrm flipH="1" flipV="1">
              <a:off x="2760" y="3022"/>
              <a:ext cx="54" cy="707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34831" name="AutoShape 9"/>
            <p:cNvCxnSpPr>
              <a:cxnSpLocks noChangeShapeType="1"/>
              <a:stCxn id="34835" idx="0"/>
              <a:endCxn id="34833" idx="2"/>
            </p:cNvCxnSpPr>
            <p:nvPr/>
          </p:nvCxnSpPr>
          <p:spPr bwMode="auto">
            <a:xfrm flipV="1">
              <a:off x="2759" y="3730"/>
              <a:ext cx="0" cy="21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34832" name="AutoShape 10"/>
            <p:cNvCxnSpPr>
              <a:cxnSpLocks noChangeShapeType="1"/>
              <a:stCxn id="34834" idx="0"/>
              <a:endCxn id="34833" idx="2"/>
            </p:cNvCxnSpPr>
            <p:nvPr/>
          </p:nvCxnSpPr>
          <p:spPr bwMode="auto">
            <a:xfrm flipV="1">
              <a:off x="918" y="3730"/>
              <a:ext cx="1841" cy="21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34833" name="AutoShape 11"/>
            <p:cNvSpPr>
              <a:spLocks noChangeArrowheads="1"/>
            </p:cNvSpPr>
            <p:nvPr/>
          </p:nvSpPr>
          <p:spPr bwMode="auto">
            <a:xfrm>
              <a:off x="1595" y="3610"/>
              <a:ext cx="2329" cy="119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8080" tIns="14040" rIns="28080" bIns="14040" anchor="ctr"/>
            <a:lstStyle/>
            <a:p>
              <a:pPr marL="342900" indent="-339725" algn="ctr">
                <a:spcBef>
                  <a:spcPts val="425"/>
                </a:spcBef>
                <a:buClrTx/>
                <a:buFontTx/>
                <a:buNone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</a:pPr>
              <a:r>
                <a:rPr lang="ru-RU" sz="1700">
                  <a:solidFill>
                    <a:srgbClr val="660033"/>
                  </a:solidFill>
                </a:rPr>
                <a:t>РЕСПИРАТОРЫ</a:t>
              </a:r>
            </a:p>
          </p:txBody>
        </p:sp>
        <p:sp>
          <p:nvSpPr>
            <p:cNvPr id="34834" name="AutoShape 12"/>
            <p:cNvSpPr>
              <a:spLocks noChangeArrowheads="1"/>
            </p:cNvSpPr>
            <p:nvPr/>
          </p:nvSpPr>
          <p:spPr bwMode="auto">
            <a:xfrm>
              <a:off x="103" y="3751"/>
              <a:ext cx="1630" cy="14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8080" tIns="14040" rIns="28080" bIns="14040" anchor="ctr"/>
            <a:lstStyle/>
            <a:p>
              <a:pPr marL="342900" indent="-339725" algn="ctr">
                <a:buClrTx/>
                <a:buFontTx/>
                <a:buNone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</a:pPr>
              <a:r>
                <a:rPr lang="ru-RU">
                  <a:solidFill>
                    <a:srgbClr val="660033"/>
                  </a:solidFill>
                </a:rPr>
                <a:t>противопылевые</a:t>
              </a:r>
            </a:p>
          </p:txBody>
        </p:sp>
        <p:sp>
          <p:nvSpPr>
            <p:cNvPr id="34835" name="AutoShape 13"/>
            <p:cNvSpPr>
              <a:spLocks noChangeArrowheads="1"/>
            </p:cNvSpPr>
            <p:nvPr/>
          </p:nvSpPr>
          <p:spPr bwMode="auto">
            <a:xfrm>
              <a:off x="1921" y="3751"/>
              <a:ext cx="1676" cy="14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28080" tIns="14040" rIns="28080" bIns="14040" anchor="ctr"/>
            <a:lstStyle/>
            <a:p>
              <a:pPr marL="342900" indent="-339725" algn="ctr">
                <a:buClrTx/>
                <a:buFontTx/>
                <a:buNone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</a:pPr>
              <a:r>
                <a:rPr lang="ru-RU">
                  <a:solidFill>
                    <a:srgbClr val="660033"/>
                  </a:solidFill>
                </a:rPr>
                <a:t>противогазовые</a:t>
              </a:r>
            </a:p>
          </p:txBody>
        </p:sp>
        <p:sp>
          <p:nvSpPr>
            <p:cNvPr id="34836" name="AutoShape 14"/>
            <p:cNvSpPr>
              <a:spLocks noChangeArrowheads="1"/>
            </p:cNvSpPr>
            <p:nvPr/>
          </p:nvSpPr>
          <p:spPr bwMode="auto">
            <a:xfrm>
              <a:off x="3739" y="3751"/>
              <a:ext cx="1766" cy="14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6080" tIns="23040" rIns="46080" bIns="23040" anchor="ctr"/>
            <a:lstStyle/>
            <a:p>
              <a:pPr marL="342900" indent="-339725" algn="just">
                <a:buClrTx/>
                <a:buFontTx/>
                <a:buNone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</a:pPr>
              <a:r>
                <a:rPr lang="ru-RU">
                  <a:solidFill>
                    <a:srgbClr val="660033"/>
                  </a:solidFill>
                </a:rPr>
                <a:t>газопылезащитные</a:t>
              </a:r>
            </a:p>
          </p:txBody>
        </p:sp>
      </p:grpSp>
      <p:sp>
        <p:nvSpPr>
          <p:cNvPr id="34825" name="Rectangle 15"/>
          <p:cNvSpPr>
            <a:spLocks noChangeArrowheads="1"/>
          </p:cNvSpPr>
          <p:nvPr/>
        </p:nvSpPr>
        <p:spPr bwMode="auto">
          <a:xfrm>
            <a:off x="5651500" y="1557338"/>
            <a:ext cx="3313113" cy="28797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1800">
                <a:solidFill>
                  <a:srgbClr val="660033"/>
                </a:solidFill>
              </a:rPr>
              <a:t>	Респираторы широко применяются 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1800">
                <a:solidFill>
                  <a:srgbClr val="660033"/>
                </a:solidFill>
              </a:rPr>
              <a:t>на рудниках, 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1800">
                <a:solidFill>
                  <a:srgbClr val="660033"/>
                </a:solidFill>
              </a:rPr>
              <a:t>в шахтах, 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1800">
                <a:solidFill>
                  <a:srgbClr val="660033"/>
                </a:solidFill>
              </a:rPr>
              <a:t>на химических и металлургических предприятиях, 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1800">
                <a:solidFill>
                  <a:srgbClr val="660033"/>
                </a:solidFill>
              </a:rPr>
              <a:t>атомных электростанциях, 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>
                <a:srgbClr val="660033"/>
              </a:buClr>
              <a:buFont typeface="Arial" pitchFamily="34" charset="0"/>
              <a:buChar char="•"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1800">
                <a:solidFill>
                  <a:srgbClr val="660033"/>
                </a:solidFill>
              </a:rPr>
              <a:t>при работе с ядохимикатами в сельском хозяйстве. 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132138" y="1785938"/>
            <a:ext cx="2292350" cy="2216150"/>
            <a:chOff x="1973" y="1125"/>
            <a:chExt cx="1444" cy="1396"/>
          </a:xfrm>
        </p:grpSpPr>
        <p:pic>
          <p:nvPicPr>
            <p:cNvPr id="34828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3" y="1125"/>
              <a:ext cx="1444" cy="13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4829" name="Text Box 18"/>
            <p:cNvSpPr txBox="1">
              <a:spLocks noChangeArrowheads="1"/>
            </p:cNvSpPr>
            <p:nvPr/>
          </p:nvSpPr>
          <p:spPr bwMode="auto">
            <a:xfrm>
              <a:off x="1973" y="1125"/>
              <a:ext cx="1444" cy="13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482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773238"/>
            <a:ext cx="2219325" cy="221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457200" y="225425"/>
            <a:ext cx="822960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CC0000"/>
                </a:solidFill>
              </a:rPr>
              <a:t>Противопылевые респираторы</a:t>
            </a: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0" y="34766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0" y="65103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0" y="-500063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0" y="211931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0" y="473868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142875" y="908050"/>
            <a:ext cx="8893175" cy="1296988"/>
          </a:xfrm>
          <a:prstGeom prst="rect">
            <a:avLst/>
          </a:prstGeom>
          <a:solidFill>
            <a:srgbClr val="CCFF66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1800">
                <a:solidFill>
                  <a:srgbClr val="660033"/>
                </a:solidFill>
              </a:rPr>
              <a:t>	Наиболее широкое применение находят противопылевые респираторы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1800">
                <a:solidFill>
                  <a:srgbClr val="660033"/>
                </a:solidFill>
              </a:rPr>
              <a:t>	В условиях чрезвычайных ситуаций эти респираторы могут быть использованы для защиты органов дыхания от радиоактивной пыли и биологических средств поражения. </a:t>
            </a:r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1588" y="3792538"/>
            <a:ext cx="1095375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35850" name="Rectangle 9"/>
          <p:cNvSpPr>
            <a:spLocks noChangeArrowheads="1"/>
          </p:cNvSpPr>
          <p:nvPr/>
        </p:nvSpPr>
        <p:spPr bwMode="auto">
          <a:xfrm>
            <a:off x="0" y="5516563"/>
            <a:ext cx="6624638" cy="79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9725">
              <a:buClrTx/>
              <a:buFontTx/>
              <a:buNone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1800">
                <a:solidFill>
                  <a:srgbClr val="660033"/>
                </a:solidFill>
              </a:rPr>
              <a:t>	</a:t>
            </a:r>
            <a:r>
              <a:rPr lang="ru-RU">
                <a:solidFill>
                  <a:srgbClr val="660033"/>
                </a:solidFill>
              </a:rPr>
              <a:t>Следует учитывать, что противопылевые респираторы не обеспечивают защиту от паров и газов вредных веществ.</a:t>
            </a:r>
          </a:p>
        </p:txBody>
      </p:sp>
      <p:pic>
        <p:nvPicPr>
          <p:cNvPr id="35851" name="Picture 10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7019925" y="2565400"/>
            <a:ext cx="1778000" cy="223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52" name="Picture 11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 bwMode="auto">
          <a:xfrm>
            <a:off x="6732588" y="4868863"/>
            <a:ext cx="2087562" cy="168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932363" y="2492375"/>
            <a:ext cx="1762125" cy="2228850"/>
            <a:chOff x="3107" y="1570"/>
            <a:chExt cx="1110" cy="1404"/>
          </a:xfrm>
        </p:grpSpPr>
        <p:pic>
          <p:nvPicPr>
            <p:cNvPr id="35856" name="Picture 13"/>
            <p:cNvPicPr>
              <a:picLocks noChangeAspect="1" noChangeArrowheads="1"/>
            </p:cNvPicPr>
            <p:nvPr/>
          </p:nvPicPr>
          <p:blipFill>
            <a:blip r:embed="rId5" cstate="print"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3107" y="1570"/>
              <a:ext cx="1110" cy="1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5857" name="Text Box 14"/>
            <p:cNvSpPr txBox="1">
              <a:spLocks noChangeArrowheads="1"/>
            </p:cNvSpPr>
            <p:nvPr/>
          </p:nvSpPr>
          <p:spPr bwMode="auto">
            <a:xfrm>
              <a:off x="3107" y="1570"/>
              <a:ext cx="1110" cy="14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5854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2492375"/>
            <a:ext cx="4176712" cy="273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55" name="Text Box 16"/>
          <p:cNvSpPr txBox="1">
            <a:spLocks noChangeArrowheads="1"/>
          </p:cNvSpPr>
          <p:nvPr/>
        </p:nvSpPr>
        <p:spPr bwMode="auto">
          <a:xfrm>
            <a:off x="3708400" y="2492375"/>
            <a:ext cx="6334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39725">
              <a:spcBef>
                <a:spcPts val="125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i="1">
                <a:solidFill>
                  <a:srgbClr val="333399"/>
                </a:solidFill>
              </a:rPr>
              <a:t>Р-2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56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>
                <a:solidFill>
                  <a:srgbClr val="CC0000"/>
                </a:solidFill>
              </a:rPr>
              <a:t>Ватно-марлевая повязка 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35600" y="1125538"/>
            <a:ext cx="2949575" cy="2868612"/>
            <a:chOff x="3424" y="709"/>
            <a:chExt cx="1858" cy="1807"/>
          </a:xfrm>
        </p:grpSpPr>
        <p:pic>
          <p:nvPicPr>
            <p:cNvPr id="36879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3424" y="709"/>
              <a:ext cx="1858" cy="18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6880" name="Text Box 4"/>
            <p:cNvSpPr txBox="1">
              <a:spLocks noChangeArrowheads="1"/>
            </p:cNvSpPr>
            <p:nvPr/>
          </p:nvSpPr>
          <p:spPr bwMode="auto">
            <a:xfrm>
              <a:off x="3424" y="709"/>
              <a:ext cx="1858" cy="18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0" y="34766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0" y="65103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0" y="-500063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0" y="2119313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0" y="473868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3" name="Rectangle 10"/>
          <p:cNvSpPr>
            <a:spLocks noChangeArrowheads="1"/>
          </p:cNvSpPr>
          <p:nvPr/>
        </p:nvSpPr>
        <p:spPr bwMode="auto">
          <a:xfrm>
            <a:off x="1588" y="3792538"/>
            <a:ext cx="1095375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</p:txBody>
      </p:sp>
      <p:sp>
        <p:nvSpPr>
          <p:cNvPr id="36874" name="Rectangle 11"/>
          <p:cNvSpPr>
            <a:spLocks noChangeArrowheads="1"/>
          </p:cNvSpPr>
          <p:nvPr/>
        </p:nvSpPr>
        <p:spPr bwMode="auto">
          <a:xfrm>
            <a:off x="4716463" y="4941888"/>
            <a:ext cx="4178300" cy="1511300"/>
          </a:xfrm>
          <a:prstGeom prst="rect">
            <a:avLst/>
          </a:prstGeom>
          <a:solidFill>
            <a:srgbClr val="B2ECB2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1800">
                <a:solidFill>
                  <a:srgbClr val="660033"/>
                </a:solidFill>
              </a:rPr>
              <a:t>	Если есть марля, но нет ваты, можно изготовить марлевую повязку. </a:t>
            </a:r>
          </a:p>
          <a:p>
            <a:pPr marL="342900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1800">
                <a:solidFill>
                  <a:srgbClr val="660033"/>
                </a:solidFill>
              </a:rPr>
              <a:t>	Для этого вместо ваты на середину куска укладывают 5-6 слоев марли.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23850" y="1125538"/>
            <a:ext cx="4035425" cy="2505075"/>
            <a:chOff x="204" y="709"/>
            <a:chExt cx="2542" cy="1578"/>
          </a:xfrm>
        </p:grpSpPr>
        <p:pic>
          <p:nvPicPr>
            <p:cNvPr id="36877" name="Picture 13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204" y="709"/>
              <a:ext cx="2542" cy="15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6878" name="Text Box 14"/>
            <p:cNvSpPr txBox="1">
              <a:spLocks noChangeArrowheads="1"/>
            </p:cNvSpPr>
            <p:nvPr/>
          </p:nvSpPr>
          <p:spPr bwMode="auto">
            <a:xfrm>
              <a:off x="204" y="709"/>
              <a:ext cx="2542" cy="15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6876" name="Picture 15"/>
          <p:cNvPicPr>
            <a:picLocks noChangeAspect="1" noChangeArrowheads="1"/>
          </p:cNvPicPr>
          <p:nvPr/>
        </p:nvPicPr>
        <p:blipFill>
          <a:blip r:embed="rId5" cstate="print">
            <a:lum bright="-6000" contrast="6000"/>
          </a:blip>
          <a:srcRect/>
          <a:stretch>
            <a:fillRect/>
          </a:stretch>
        </p:blipFill>
        <p:spPr bwMode="auto">
          <a:xfrm>
            <a:off x="323850" y="4005263"/>
            <a:ext cx="4067175" cy="244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u="sng">
                <a:solidFill>
                  <a:srgbClr val="0000FF"/>
                </a:solidFill>
              </a:rPr>
              <a:t>МЧС</a:t>
            </a: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457200" y="1308100"/>
            <a:ext cx="8197850" cy="144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lnSpc>
                <a:spcPct val="85000"/>
              </a:lnSpc>
              <a:spcBef>
                <a:spcPts val="105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800">
                <a:solidFill>
                  <a:srgbClr val="0000FF"/>
                </a:solidFill>
              </a:rPr>
              <a:t>Основной символ МЧС России – </a:t>
            </a:r>
          </a:p>
          <a:p>
            <a:pPr algn="ctr">
              <a:lnSpc>
                <a:spcPct val="85000"/>
              </a:lnSpc>
              <a:spcBef>
                <a:spcPts val="105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3200">
                <a:solidFill>
                  <a:srgbClr val="0000FF"/>
                </a:solidFill>
              </a:rPr>
              <a:t>Белая Звезда Надежды и Спасения</a:t>
            </a:r>
            <a:r>
              <a:rPr lang="ru-RU" sz="2800">
                <a:solidFill>
                  <a:srgbClr val="0000FF"/>
                </a:solidFill>
              </a:rPr>
              <a:t> </a:t>
            </a:r>
          </a:p>
          <a:p>
            <a:pPr algn="ctr">
              <a:lnSpc>
                <a:spcPct val="85000"/>
              </a:lnSpc>
              <a:spcBef>
                <a:spcPts val="9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2400">
                <a:solidFill>
                  <a:srgbClr val="0000FF"/>
                </a:solidFill>
              </a:rPr>
              <a:t>(на её базе разработана эмблема МЧС России) 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780928"/>
            <a:ext cx="3321050" cy="380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400" u="sng" dirty="0">
              <a:solidFill>
                <a:srgbClr val="0000FF"/>
              </a:solidFill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67544" y="476672"/>
            <a:ext cx="7993063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lnSpc>
                <a:spcPct val="85000"/>
              </a:lnSpc>
              <a:spcBef>
                <a:spcPts val="15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Эмблемы МЧС России</a:t>
            </a: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5188" y="3090863"/>
            <a:ext cx="2149475" cy="278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8" y="3067050"/>
            <a:ext cx="2105025" cy="280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5363" y="3113088"/>
            <a:ext cx="2274887" cy="277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715963" y="1912938"/>
            <a:ext cx="2124075" cy="849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большая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362325" y="1919288"/>
            <a:ext cx="2124075" cy="849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средняя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6132513" y="1906588"/>
            <a:ext cx="2124075" cy="849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малая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392113" y="373063"/>
            <a:ext cx="87518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октября – День гражданской обороны РФ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4163" y="3933826"/>
            <a:ext cx="8607424" cy="2303463"/>
            <a:chOff x="179" y="2478"/>
            <a:chExt cx="5422" cy="1451"/>
          </a:xfrm>
        </p:grpSpPr>
        <p:pic>
          <p:nvPicPr>
            <p:cNvPr id="39943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6000"/>
            </a:blip>
            <a:srcRect/>
            <a:stretch>
              <a:fillRect/>
            </a:stretch>
          </p:blipFill>
          <p:spPr bwMode="auto">
            <a:xfrm>
              <a:off x="179" y="2523"/>
              <a:ext cx="1113" cy="14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9944" name="Text Box 4"/>
            <p:cNvSpPr txBox="1">
              <a:spLocks noChangeArrowheads="1"/>
            </p:cNvSpPr>
            <p:nvPr/>
          </p:nvSpPr>
          <p:spPr bwMode="auto">
            <a:xfrm>
              <a:off x="1308" y="2478"/>
              <a:ext cx="4293" cy="11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 dirty="0">
                  <a:solidFill>
                    <a:srgbClr val="FF3399"/>
                  </a:solidFill>
                  <a:latin typeface="Impact" pitchFamily="34" charset="0"/>
                </a:rPr>
                <a:t>     </a:t>
              </a:r>
              <a:r>
                <a:rPr lang="ru-RU" sz="2800" b="1" i="1" dirty="0">
                  <a:solidFill>
                    <a:srgbClr val="C00000"/>
                  </a:solidFill>
                </a:rPr>
                <a:t>Министерство Российской Федерации по делам гражданской обороны, чрезвычайным ситуациям и ликвидации последствий стихийных бедствий</a:t>
              </a:r>
              <a:r>
                <a:rPr lang="ru-RU" sz="2800" b="1" dirty="0">
                  <a:solidFill>
                    <a:srgbClr val="C00000"/>
                  </a:solidFill>
                </a:rPr>
                <a:t> </a:t>
              </a:r>
            </a:p>
          </p:txBody>
        </p:sp>
      </p:grp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50838" y="1071563"/>
            <a:ext cx="879316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декабря – День спасателя РФ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36550" y="1741488"/>
            <a:ext cx="880745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30 апреля - День образования пожарной охраны РФ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336550" y="2630488"/>
            <a:ext cx="8807450" cy="895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марта – Международный день гражданской обороны (гражданской защиты)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5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5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25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25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25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25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25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25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25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25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и по запросу гражданская оборона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1" y="1099937"/>
            <a:ext cx="7312868" cy="54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>
              <a:buNone/>
            </a:pP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>
              <a:buNone/>
            </a:pP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944216"/>
          </a:xfrm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Джорж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Сант-Пол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генерал  медицинской  службы  французской  армии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1931 году основал в Париже «Ассоциацию Женевских Зон» –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ЗОН БЕЗОПАСНОСТИ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затем  преобразована в</a:t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Международную организацию гражданской обороны (МОГО).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4" name="Picture 3" descr="his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255936"/>
            <a:ext cx="3024336" cy="44569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Arial" charset="0"/>
              </a:rPr>
              <a:t>Во время военных действий используется в  качестве международного отличительного знака, обеспечивающего защиту гражданского населения.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endParaRPr lang="ru-RU" dirty="0"/>
          </a:p>
        </p:txBody>
      </p:sp>
      <p:pic>
        <p:nvPicPr>
          <p:cNvPr id="4" name="Содержимое 3" descr="http://www.kbzhd.ru/upload/learning/img/Les2/%7B6111E53B-2CE0-444B-A663-AE2B001718E9%7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6552728" cy="410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b="1" dirty="0" smtClean="0"/>
              <a:t>Почему Всемирный день гражданской обороны отмечается именно 1 марта?</a:t>
            </a:r>
          </a:p>
          <a:p>
            <a:r>
              <a:rPr lang="ru-RU" dirty="0" smtClean="0"/>
              <a:t> </a:t>
            </a:r>
            <a:r>
              <a:rPr lang="ru-RU" b="1" i="1" dirty="0" smtClean="0"/>
              <a:t>Эта дата празднования приурочена к созданию 1 марта 1972 года Международной организации гражданской обороны (МОГО). Хотя, если говорить точнее, тогда данная организация только получила статус межправительственной, но существовала она задолго до этого. Тогда же в силу вступил устав МОГО, который был одобрен 18-ю государствами.</a:t>
            </a:r>
          </a:p>
          <a:p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История гражданской обороны в России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нашей стране история системы гражданской обороны началась в СССР 4 октября 1932 года. Именно в этот день была создана местная противовоздушная оборона (МПВО), которая являлась составной частью системы ПВО страны. 22 февраля 1993 года правительство нашей страны выпустило распоряжение о том, что в этой международной организации Российскую Федерацию должна представлять МЧС России.</a:t>
            </a:r>
          </a:p>
          <a:p>
            <a:endParaRPr lang="ru-RU" dirty="0"/>
          </a:p>
        </p:txBody>
      </p:sp>
      <p:pic>
        <p:nvPicPr>
          <p:cNvPr id="7" name="Рисунок 6" descr="Всемирный день гражданской обороны - праздник 1 марта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49080"/>
            <a:ext cx="1872207" cy="2300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28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214313" y="4429125"/>
            <a:ext cx="87153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indent="457200" eaLnBrk="0" hangingPunct="0"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/>
            <a:r>
              <a:rPr lang="ru-RU" sz="2400">
                <a:solidFill>
                  <a:schemeClr val="tx1"/>
                </a:solidFill>
              </a:rPr>
              <a:t>На этом этапе все мероприятия противовоздушной обороны (ПВО) и противохимической обороны (ПХО) были объединены в общегосударственную систему под общим руководством Наркомата по военным и морским делам.</a:t>
            </a:r>
            <a:r>
              <a:rPr lang="ru-RU" sz="2400">
                <a:solidFill>
                  <a:srgbClr val="FFFF00"/>
                </a:solidFill>
              </a:rPr>
              <a:t> 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42875"/>
            <a:ext cx="9144000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Зарождение и развитие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гражданской обороны РФ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14438"/>
            <a:ext cx="4071938" cy="28575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00563" y="1214438"/>
            <a:ext cx="4643437" cy="300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indent="457200"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dirty="0">
                <a:solidFill>
                  <a:schemeClr val="tx1"/>
                </a:solidFill>
                <a:cs typeface="+mn-cs"/>
              </a:rPr>
              <a:t>Историки определили март 1918 года  </a:t>
            </a:r>
            <a:r>
              <a:rPr lang="ru-RU" sz="2400" u="sng" dirty="0">
                <a:solidFill>
                  <a:schemeClr val="tx1"/>
                </a:solidFill>
                <a:cs typeface="+mn-cs"/>
              </a:rPr>
              <a:t>начальным этапом</a:t>
            </a:r>
            <a:r>
              <a:rPr lang="ru-RU" sz="2400" dirty="0">
                <a:solidFill>
                  <a:schemeClr val="tx1"/>
                </a:solidFill>
                <a:cs typeface="+mn-cs"/>
              </a:rPr>
              <a:t> (первым – до 1932г.) зарождения системы </a:t>
            </a:r>
            <a:r>
              <a:rPr lang="ru-RU" sz="2400" dirty="0" err="1">
                <a:solidFill>
                  <a:schemeClr val="tx1"/>
                </a:solidFill>
                <a:cs typeface="+mn-cs"/>
              </a:rPr>
              <a:t>отве-чающей</a:t>
            </a:r>
            <a:r>
              <a:rPr lang="ru-RU" sz="2400" dirty="0">
                <a:solidFill>
                  <a:schemeClr val="tx1"/>
                </a:solidFill>
                <a:cs typeface="+mn-cs"/>
              </a:rPr>
              <a:t> за защиту </a:t>
            </a:r>
            <a:r>
              <a:rPr lang="ru-RU" sz="2400" dirty="0" err="1">
                <a:solidFill>
                  <a:schemeClr val="tx1"/>
                </a:solidFill>
                <a:cs typeface="+mn-cs"/>
              </a:rPr>
              <a:t>насе-ления</a:t>
            </a:r>
            <a:r>
              <a:rPr lang="ru-RU" sz="2400" dirty="0">
                <a:solidFill>
                  <a:schemeClr val="tx1"/>
                </a:solidFill>
                <a:cs typeface="+mn-cs"/>
              </a:rPr>
              <a:t> в нашей стране. (первая бомбежка Петрограда)</a:t>
            </a:r>
            <a:endParaRPr lang="ru-RU" sz="2100" spc="-110" dirty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260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214313" y="3571875"/>
            <a:ext cx="871537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indent="457200" eaLnBrk="0" hangingPunct="0"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lnSpc>
                <a:spcPts val="2400"/>
              </a:lnSpc>
              <a:spcAft>
                <a:spcPts val="1200"/>
              </a:spcAft>
            </a:pPr>
            <a:r>
              <a:rPr lang="ru-RU" sz="2400">
                <a:solidFill>
                  <a:schemeClr val="tx1"/>
                </a:solidFill>
              </a:rPr>
              <a:t>4 октября 1932 года СНК СССР было принято «Положение о ПВО СССР», которым впервые опреде-лены мероприятия и средства непосредственной защиты населения и территорий страны от воздушной опасности в зоне возможного действия авиации противника. </a:t>
            </a:r>
          </a:p>
          <a:p>
            <a:pPr algn="just" eaLnBrk="1" hangingPunct="1">
              <a:lnSpc>
                <a:spcPts val="2400"/>
              </a:lnSpc>
              <a:spcAft>
                <a:spcPts val="1200"/>
              </a:spcAft>
            </a:pPr>
            <a:r>
              <a:rPr lang="ru-RU" sz="2400">
                <a:solidFill>
                  <a:schemeClr val="tx1"/>
                </a:solidFill>
              </a:rPr>
              <a:t>4 октября 1932 года принято считать днем рождения МПВО – начальным этапом развития государственной системы защиты населения и территорий</a:t>
            </a:r>
            <a:r>
              <a:rPr lang="ru-RU" sz="240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42875"/>
            <a:ext cx="9144000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Зарождение и развитие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гражданской обороны РФ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214813" y="1071563"/>
            <a:ext cx="4786312" cy="2357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indent="457200"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u="sng" dirty="0">
                <a:solidFill>
                  <a:schemeClr val="tx1"/>
                </a:solidFill>
                <a:cs typeface="+mn-cs"/>
              </a:rPr>
              <a:t>Второй этап</a:t>
            </a:r>
            <a:r>
              <a:rPr lang="ru-RU" sz="2400" dirty="0">
                <a:solidFill>
                  <a:schemeClr val="tx1"/>
                </a:solidFill>
                <a:cs typeface="+mn-cs"/>
              </a:rPr>
              <a:t> (ноябрь 1932г. - июль 1941 г.) - комплекс военно-политических и </a:t>
            </a:r>
            <a:r>
              <a:rPr lang="ru-RU" sz="2400" dirty="0" err="1">
                <a:solidFill>
                  <a:schemeClr val="tx1"/>
                </a:solidFill>
                <a:cs typeface="+mn-cs"/>
              </a:rPr>
              <a:t>ор-ганизационных</a:t>
            </a:r>
            <a:r>
              <a:rPr lang="ru-RU" sz="2400" dirty="0">
                <a:solidFill>
                  <a:schemeClr val="tx1"/>
                </a:solidFill>
                <a:cs typeface="+mn-cs"/>
              </a:rPr>
              <a:t> мероприятий по защите населения и народного хозяйства страны </a:t>
            </a:r>
            <a:endParaRPr lang="ru-RU" sz="2100" spc="-110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14438"/>
            <a:ext cx="3571875" cy="22860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650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5" name="Picture 13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14438"/>
            <a:ext cx="2879725" cy="164306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16"/>
          <p:cNvSpPr txBox="1">
            <a:spLocks noChangeArrowheads="1"/>
          </p:cNvSpPr>
          <p:nvPr/>
        </p:nvSpPr>
        <p:spPr bwMode="auto">
          <a:xfrm>
            <a:off x="3357563" y="1214438"/>
            <a:ext cx="5543550" cy="164306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400" u="sng">
                <a:solidFill>
                  <a:srgbClr val="FF99FF"/>
                </a:solidFill>
              </a:rPr>
              <a:t>Третий этап</a:t>
            </a:r>
            <a:r>
              <a:rPr lang="ru-RU" sz="2400">
                <a:solidFill>
                  <a:srgbClr val="FF99FF"/>
                </a:solidFill>
              </a:rPr>
              <a:t> (июнь 1941-1945 г.г.) </a:t>
            </a:r>
            <a:r>
              <a:rPr lang="ru-RU" sz="2400">
                <a:solidFill>
                  <a:srgbClr val="FFFF00"/>
                </a:solidFill>
                <a:cs typeface="Arial" pitchFamily="34" charset="0"/>
              </a:rPr>
              <a:t>– местная противовоздушная оборона в годы Великой Отечественной войны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42875"/>
            <a:ext cx="9144000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Зарождение и развитие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гражданской обороны РФ</a:t>
            </a:r>
          </a:p>
        </p:txBody>
      </p:sp>
      <p:sp>
        <p:nvSpPr>
          <p:cNvPr id="23557" name="Прямоугольник 9"/>
          <p:cNvSpPr>
            <a:spLocks noChangeArrowheads="1"/>
          </p:cNvSpPr>
          <p:nvPr/>
        </p:nvSpPr>
        <p:spPr bwMode="auto">
          <a:xfrm>
            <a:off x="142875" y="3000375"/>
            <a:ext cx="8786813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7200" algn="just">
              <a:lnSpc>
                <a:spcPts val="2400"/>
              </a:lnSpc>
              <a:spcAft>
                <a:spcPts val="1200"/>
              </a:spcAft>
            </a:pPr>
            <a:r>
              <a:rPr lang="ru-RU" sz="2400">
                <a:solidFill>
                  <a:schemeClr val="tx1"/>
                </a:solidFill>
              </a:rPr>
              <a:t>В условиях войны МПВО накопила богатый опыт организации защиты населения от ударов противника с воздуха и ликвидации их последствий. </a:t>
            </a:r>
          </a:p>
          <a:p>
            <a:pPr indent="457200" algn="just">
              <a:lnSpc>
                <a:spcPts val="2400"/>
              </a:lnSpc>
              <a:spcAft>
                <a:spcPts val="1200"/>
              </a:spcAft>
            </a:pPr>
            <a:r>
              <a:rPr lang="ru-RU" sz="2400">
                <a:solidFill>
                  <a:schemeClr val="tx1"/>
                </a:solidFill>
              </a:rPr>
              <a:t>МПВО успешно справилась со своими задачами - затруднить фашистской авиации поражение целей в городах и народнохозяйственных объектов, обес-печить защиту граждан и оказывать помощь пострадавшим, проводить аварийно-восстановитель-ные работы в очагах поражения, повышать устой-чивость функционирования предприятий, коммуналь-но-энергетических сетей. </a:t>
            </a:r>
          </a:p>
        </p:txBody>
      </p:sp>
    </p:spTree>
    <p:extLst>
      <p:ext uri="{BB962C8B-B14F-4D97-AF65-F5344CB8AC3E}">
        <p14:creationId xmlns="" xmlns:p14="http://schemas.microsoft.com/office/powerpoint/2010/main" val="607355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1048</Words>
  <Application>Microsoft Office PowerPoint</Application>
  <PresentationFormat>Экран (4:3)</PresentationFormat>
  <Paragraphs>143</Paragraphs>
  <Slides>29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1 МАРТА- МЕЖДУНАРОДНЫЙ ДЕНЬ  ГРАЖДАНСКОЙ ОБОРОНЫ  </vt:lpstr>
      <vt:lpstr>Гражданская оборона-система мероприятий по защите населения, материальных и культурных ценностей от опасностей, возникающих при ведении военных действий или вследствие них.</vt:lpstr>
      <vt:lpstr>Джорж     Сант-Пол генерал  медицинской  службы  французской  армии В 1931 году основал в Париже «Ассоциацию Женевских Зон» –  ЗОН БЕЗОПАСНОСТИ - затем  преобразована в  Международную организацию гражданской обороны (МОГО). </vt:lpstr>
      <vt:lpstr> Во время военных действий используется в  качестве международного отличительного знака, обеспечивающего защиту гражданского населения. </vt:lpstr>
      <vt:lpstr>Слайд 5</vt:lpstr>
      <vt:lpstr> История гражданской обороны в России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«Калининская ООШ»</dc:title>
  <dc:creator>User</dc:creator>
  <cp:lastModifiedBy>тамара</cp:lastModifiedBy>
  <cp:revision>62</cp:revision>
  <dcterms:created xsi:type="dcterms:W3CDTF">2016-03-20T19:12:56Z</dcterms:created>
  <dcterms:modified xsi:type="dcterms:W3CDTF">2020-03-04T11:38:00Z</dcterms:modified>
</cp:coreProperties>
</file>